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handoutMasterIdLst>
    <p:handoutMasterId r:id="rId17"/>
  </p:handoutMasterIdLst>
  <p:sldIdLst>
    <p:sldId id="278" r:id="rId2"/>
    <p:sldId id="421" r:id="rId3"/>
    <p:sldId id="422" r:id="rId4"/>
    <p:sldId id="423" r:id="rId5"/>
    <p:sldId id="419" r:id="rId6"/>
    <p:sldId id="425" r:id="rId7"/>
    <p:sldId id="420" r:id="rId8"/>
    <p:sldId id="424" r:id="rId9"/>
    <p:sldId id="426" r:id="rId10"/>
    <p:sldId id="427" r:id="rId11"/>
    <p:sldId id="428" r:id="rId12"/>
    <p:sldId id="429" r:id="rId13"/>
    <p:sldId id="430" r:id="rId14"/>
    <p:sldId id="431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0033CC"/>
    <a:srgbClr val="008000"/>
    <a:srgbClr val="333399"/>
    <a:srgbClr val="FFCCFF"/>
    <a:srgbClr val="800080"/>
    <a:srgbClr val="FF3300"/>
    <a:srgbClr val="632B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07" autoAdjust="0"/>
    <p:restoredTop sz="96467" autoAdjust="0"/>
  </p:normalViewPr>
  <p:slideViewPr>
    <p:cSldViewPr>
      <p:cViewPr>
        <p:scale>
          <a:sx n="70" d="100"/>
          <a:sy n="70" d="100"/>
        </p:scale>
        <p:origin x="-118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529213-C963-48AF-B73C-9A8F33D7E83F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E69639-B7F3-4882-92FB-BF9D4B75E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DE15C5-E352-42D0-A359-72D6147D7CD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0FCDBE-4DAC-480E-A141-74E57F096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53F1-23EE-4B59-BB6F-6C899D7AA73B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D173-0785-4A6C-AB39-041986614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E2EC-2C39-4F46-B11F-F58243B054D5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EDE4-55C0-4932-B2CA-829F348D1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0765-92BD-4868-8F5A-0FC5A6089986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1CF7-7646-4B23-922F-B187B03C1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6974-ED63-4AB9-8ADC-994764302EAC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3503F-5A17-4C60-B304-4B404CFE8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6860-2030-4B83-A7E2-872BC49111B7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C41B-2EDE-4B08-8693-4930F35A9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51B5-13CD-44A5-819F-E39DF5B7D984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F161-4B8A-4765-BD6A-2BC445D9C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CC79-21D5-45E7-9B44-BD9C9338FC5B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47081-CF17-484E-BD6E-C7C596468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634AD-9A93-4CE3-98E0-9FE095805C8F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F867-6DFA-4525-88D8-0A9259FD1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E168-4141-4365-B459-FF0DEF2A6BAA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D458-2A06-4C08-B305-7E8742778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DBE9B-590E-4A49-8032-4DEFD1427D68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F08E-7AC6-4B33-927F-04F29E773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702A-7CCE-4F5E-A4F5-E5194B666489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87F2-F0C4-40A4-A0CF-8CD09C1FF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C70F784B-7CCB-4676-A0D1-E3A26AA36E41}" type="datetime1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3C5150B7-8AF1-4351-B0D7-099A0F266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65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388" y="1122363"/>
            <a:ext cx="8713787" cy="0"/>
          </a:xfrm>
          <a:prstGeom prst="line">
            <a:avLst/>
          </a:prstGeom>
          <a:ln w="38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2339" y="1214422"/>
            <a:ext cx="8039317" cy="532453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Актуальные </a:t>
            </a:r>
            <a:r>
              <a:rPr lang="ru-RU" sz="44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 аттестации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педагогических работников </a:t>
            </a:r>
          </a:p>
          <a:p>
            <a:pPr algn="ctr"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Котова Светлана Олеговна, методист </a:t>
            </a:r>
          </a:p>
          <a:p>
            <a:pPr algn="r">
              <a:defRPr/>
            </a:pPr>
            <a:r>
              <a:rPr lang="ru-RU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04188-5C79-47EC-B313-84A4C8964D8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8" name="Рисунок 7" descr="Логотип 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8794" cy="150017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857356" y="285728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prstClr val="black"/>
              </a:solidFill>
            </a:endParaRPr>
          </a:p>
          <a:p>
            <a:pPr lvl="0" algn="ctr"/>
            <a:endParaRPr lang="ru-RU" b="1" dirty="0" smtClean="0">
              <a:solidFill>
                <a:prstClr val="black"/>
              </a:solidFill>
            </a:endParaRPr>
          </a:p>
          <a:p>
            <a:pPr lvl="0" algn="ctr"/>
            <a:endParaRPr lang="ru-RU" b="1" dirty="0" smtClean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214290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prstClr val="black"/>
              </a:solidFill>
            </a:endParaRPr>
          </a:p>
          <a:p>
            <a:pPr lvl="0" algn="ctr"/>
            <a:endParaRPr lang="ru-RU" b="1" dirty="0" smtClean="0">
              <a:solidFill>
                <a:prstClr val="black"/>
              </a:solidFill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МКОУ ДПО «ОРГАНИЗАЦИОННО-МЕТОДИЧЕСКИЙ ЦЕНТР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Высшая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квалификационная категория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358246" cy="525780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быть установлена педагогическим работникам, которые: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установленную первую квалификационную категорию;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владеют современными образовательными технологиями и методиками и эффективно применяют их в практической профессиональной деятельности,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стабильные результаты освоения обучающимися, воспитанниками образовательных программ, показатели динамики их достижений выше средних в субъекте Российской Федерации, в том числе с учетом результатов участия обучающихся и воспитанников во всероссийских, международных олимпиадах, конкурсах, соревнованиях;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вносят личный вклад в повышение качества образования на основе совершенствования методов обучения и воспитания, инновационной деятельности, в освоение новых образовательных технологий и активно распространяют собственный опыт в области повышения качества образования и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воспитания.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72494" cy="20288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компонентов  педагогической  деятельности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1"/>
          <a:ext cx="8429684" cy="490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64"/>
                <a:gridCol w="5669520"/>
              </a:tblGrid>
              <a:tr h="427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Компоненты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Times New Roman"/>
                          <a:ea typeface="Times New Roman"/>
                        </a:rPr>
                        <a:t>Критерии оценки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1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Эмоционально –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психологический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эмоционально–психологической культуры педагога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(эмоциональная восприимчивость, развитие эмоциональной сферы у обучающихся и др.)</a:t>
                      </a:r>
                    </a:p>
                  </a:txBody>
                  <a:tcPr marL="68580" marR="68580" marT="0" marB="0"/>
                </a:tc>
              </a:tr>
              <a:tr h="640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Регулятивный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организационной культуры педагога (выполнение должностных обязанностей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нормативного характера и др.)</a:t>
                      </a:r>
                    </a:p>
                  </a:txBody>
                  <a:tcPr marL="68580" marR="68580" marT="0" marB="0"/>
                </a:tc>
              </a:tr>
              <a:tr h="7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Социальный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социальной культуры педагога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(культура работы с информацией, развитие коммуникативных качеств, ориентация на общественные требования)</a:t>
                      </a:r>
                    </a:p>
                  </a:txBody>
                  <a:tcPr marL="68580" marR="68580" marT="0" marB="0"/>
                </a:tc>
              </a:tr>
              <a:tr h="793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Аналитический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аналитической культуры педагога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(способность к аналитической деятельности, к анализу результатов своей профессиональной деятельности)</a:t>
                      </a:r>
                    </a:p>
                  </a:txBody>
                  <a:tcPr marL="68580" marR="68580" marT="0" marB="0"/>
                </a:tc>
              </a:tr>
              <a:tr h="42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Творческий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креативной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культуры педагога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(способность к проектной деятельности)</a:t>
                      </a:r>
                    </a:p>
                  </a:txBody>
                  <a:tcPr marL="68580" marR="68580" marT="0" marB="0"/>
                </a:tc>
              </a:tr>
              <a:tr h="610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Самосовершен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ствования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культуры самосовершенствования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(способность к профессиональному росту)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86808" cy="1357322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Лист экспертной оценки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58175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5"/>
                <a:gridCol w="5786478"/>
                <a:gridCol w="82865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Компо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ненты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дея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тель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 баллов – показатель не проявляется;  1 балл –  единичное проявление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показателя;   2 балла – оптимальное проявление показателя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Эмоционально-психологический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1.создает благоприятный психологический климат в коллективе воспитанников (педагогов), атмосферу взаимопонимания, толерантности, взаимопомощи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2. Ориентируется в педагогической деятельности на знание об интересах и потребностях воспитанников в педагогической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3. формирует социальную, познавательную мотивацию воспитанников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4. обладает педагогическим тактом, культурой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Регулятивный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5.обосновывает профессиональную деятельность с позиции нормативно-правовых документов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6.ориентирует цели профессиональной деятельности на формирование интегративных качеств, на личностное развитие воспитанников (профессиональный рост педагогов)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7. успешно реализует рабочую программу по предмету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8.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имеет стабильные результаты освоения всеми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воспитанниками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образовательных программ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86808" cy="1357322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Лист экспертной оценки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71563"/>
          <a:ext cx="8786874" cy="600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187"/>
                <a:gridCol w="6441923"/>
                <a:gridCol w="900764"/>
              </a:tblGrid>
              <a:tr h="931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Компо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ненты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дея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тель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 баллов – показатель не проявляется;  1 балл –  единичное проявление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показателя;   2 балла – оптимальное проявление показателя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68580" marR="68580" marT="0" marB="0"/>
                </a:tc>
              </a:tr>
              <a:tr h="465753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Социальный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9. развивает коммуникативные качества у воспитанников (педагогов), формирует коллектив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8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10.применяет дифференцированный и индивидуальный подходы к обучению и воспитанию, сопровождение воспитанников с особыми образовательными потребностями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5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11.использует в профессиональной деятельности информационно – коммуникационные технологии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3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12.имеет свидетельства общественного признания профессиональных успехов (участие в выставках, грамоты, благодарности, публикации в СМИ и др.)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863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Аналитический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13.эффективно внедряет в образовательный процесс современные образовательные технологии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здоровьесберегающие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игровые, развивающие и др.)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8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14.разрабатывает дидактические и методические, контрольно – измерительные  материалы в соответствии с требованиями Основной общеобразовательной программы дошкольного образовательного учреждения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5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15.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имеет стабильные результаты освоения воспитанниками общеобразовательных программ и показатели динамики их достижений выше средних в Свердловской области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8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осуществляет мониторинг  образовательных достижений воспитанников на уровне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интегративных качеств, личностного развития воспитанников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86808" cy="1357322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Лист экспертной оценки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58175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5"/>
                <a:gridCol w="5786478"/>
                <a:gridCol w="82865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Компо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ненты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дея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тель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 баллов – показатель не проявляется;  1 балл –  единичное проявление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показателя;   2 балла – оптимальное проявление показателя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Творческий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17. вносит личный вклад в повышение качества образования на основе инновационной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18. воспитанники (педагоги) вовлечены в творческую проектную деятельность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19. воспитанники  (педагоги) становятся победителями или призерами творческих конкурсов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20. участвует в муниципальных или региональных профессиональных конкурсах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Самосовершенствования</a:t>
                      </a: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21. активно распространяет собственный опыт в области повышения качества образования и воспитания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22. обобщает опыт проектно – исследовательской деятельности  в научно - методических разработках, публикациях на уровне района, города,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23. повышает уровень профессиональной квалификации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24.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является экспертом по профилю профессиональной деятельности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уровне района, города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314472"/>
          </a:xfrm>
        </p:spPr>
        <p:txBody>
          <a:bodyPr/>
          <a:lstStyle/>
          <a:p>
            <a:r>
              <a:rPr lang="ru-RU" sz="4800" b="1" dirty="0" smtClean="0"/>
              <a:t>Цель  аттестации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подтверждение соответствия педагогических работников занимаемым ими должностям на основе оценки их профессиональной деятельности или установления соответствия уровня квалификации педагогических работников требованиям, предъявляемым к квалификационным категориям (первой или высшей)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D458-2A06-4C08-B305-7E87427782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9618" cy="1000132"/>
          </a:xfrm>
        </p:spPr>
        <p:txBody>
          <a:bodyPr/>
          <a:lstStyle/>
          <a:p>
            <a:r>
              <a:rPr lang="ru-RU" sz="4000" b="1" dirty="0" smtClean="0"/>
              <a:t>Задачи  аттестации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8641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целенаправленного, непрерывного повышения квалификации педагогических работников, их методологической культуры, личностного профессионального роста, использования ими современных педагогических технологий;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качества педагогического труда;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перспектив использования потенциальных возможностей педагогических работников;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требований федеральных государственных образовательных стандартов к кадровым условиям реализации образовательных программ при формировании кадрового состава образовательных учреждений;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необходимости повышения квалификации педагогических работников;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дифференциации уровня оплаты труда педагогических работников</a:t>
            </a:r>
          </a:p>
          <a:p>
            <a:pPr algn="just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D458-2A06-4C08-B305-7E87427782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3859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 smtClean="0"/>
              <a:t>Нормативно-правовая</a:t>
            </a:r>
            <a:br>
              <a:rPr lang="ru-RU" sz="4000" b="1" dirty="0" smtClean="0"/>
            </a:br>
            <a:r>
              <a:rPr lang="ru-RU" sz="4000" b="1" dirty="0" smtClean="0"/>
              <a:t> база аттестации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«О порядке аттестации педагогических работников государственных и муниципальных образовательных учреждений» (Приказ Министерства образования и науки РФ от 24 марта 2010 г. № 209);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Разъяснения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применению Порядка аттестации  педагогических работников государственных и муниципальных образовательных учреждений от 18.08.2010г. № 03-52/46;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к приказу Министерства здравоохранения и социального развития Российской Федерации от 26 августа 2010 г. № 761н «Единый квалификационный справочник должностей руководителей, специалистов и служащих».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79388" y="892175"/>
            <a:ext cx="8713787" cy="0"/>
          </a:xfrm>
          <a:prstGeom prst="line">
            <a:avLst/>
          </a:prstGeom>
          <a:ln w="38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1258888" y="1557338"/>
            <a:ext cx="6894512" cy="842962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84325" y="1468438"/>
            <a:ext cx="5903913" cy="1384300"/>
          </a:xfrm>
          <a:prstGeom prst="roundRect">
            <a:avLst/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Два вида аттестации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педагогических работников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17850" y="2852738"/>
            <a:ext cx="566738" cy="833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19700" y="2852738"/>
            <a:ext cx="647700" cy="83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258888" y="3683000"/>
            <a:ext cx="2927350" cy="2025650"/>
          </a:xfrm>
          <a:prstGeom prst="bevel">
            <a:avLst>
              <a:gd name="adj" fmla="val 6921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ОБЯЗАТЕЛЬНАЯ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на соответствие 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занимаемой 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должности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5130800" y="3683000"/>
            <a:ext cx="2897188" cy="2025650"/>
          </a:xfrm>
          <a:prstGeom prst="bevel">
            <a:avLst>
              <a:gd name="adj" fmla="val 6921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ДОБРОВОЛЬНАЯ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на первую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высшую</a:t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</a:b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категории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F352D-BAFA-4A4A-AFC2-BF79B1FB0F5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438400" y="228600"/>
            <a:ext cx="3889375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1200" b="1"/>
              <a:t>решения аттестационной комиссии</a:t>
            </a:r>
            <a:r>
              <a:rPr lang="ru-RU" b="1"/>
              <a:t>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" y="609600"/>
            <a:ext cx="3352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/>
              <a:t>при подтверждении соответствия занимаемой должности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876800" y="609600"/>
            <a:ext cx="4114800" cy="596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при установлении соответствия уровня квалификации требованиям, предъявляемым к первой или высшей квалификационным категориям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133600" y="1295400"/>
            <a:ext cx="1295400" cy="881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/>
              <a:t>соответствует занимаемой должности (указывается должность)</a:t>
            </a:r>
            <a:r>
              <a:rPr lang="ru-RU" sz="1600"/>
              <a:t>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28600" y="1295400"/>
            <a:ext cx="1790700" cy="87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/>
              <a:t>НЕ СООТВЕТСТВУЕТ</a:t>
            </a:r>
            <a:r>
              <a:rPr lang="ru-RU" sz="1200"/>
              <a:t> занимаемой должности (указывается должность)</a:t>
            </a:r>
            <a:r>
              <a:rPr lang="ru-RU" sz="1600"/>
              <a:t> 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7467600" y="1447800"/>
            <a:ext cx="1524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уровень квалификации (указывается должность) СООТВЕТСТВУЕТ требованиям, предъявляемым к первой (высшей) квалификационной категории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657600" y="14478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уровень квалификации (указывается должность) </a:t>
            </a:r>
            <a:r>
              <a:rPr lang="ru-RU" sz="1200" b="1"/>
              <a:t>НЕ СООТВЕТСТВУЕТ</a:t>
            </a:r>
            <a:r>
              <a:rPr lang="ru-RU" sz="1200"/>
              <a:t> требованиям, предъявляемым к первой квалификационной категории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28600" y="2514600"/>
            <a:ext cx="1790700" cy="2436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может быть расторгнут трудовой договор с работником (п.3 ч.1 ст.81 ТК  РФ). Увольнение допускается если невозможен перевод работника с его письменного согласия (с учетом состояния его здоровья) на др. имеющуюся у работодателя работу </a:t>
            </a:r>
          </a:p>
          <a:p>
            <a:pPr algn="ctr"/>
            <a:r>
              <a:rPr lang="ru-RU" sz="1200"/>
              <a:t>( ч.3 ст.81 ТК  РФ). 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7696200" y="5029200"/>
            <a:ext cx="1295400" cy="12573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dirty="0"/>
              <a:t>сохраняется первая квалификационная категория до завершения срока ее действия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867400" y="4191000"/>
            <a:ext cx="1600200" cy="5905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dirty="0"/>
              <a:t>отсутствии первой квалификационной категории</a:t>
            </a:r>
          </a:p>
        </p:txBody>
      </p:sp>
      <p:sp>
        <p:nvSpPr>
          <p:cNvPr id="32780" name="Rectangle 13"/>
          <p:cNvSpPr>
            <a:spLocks noChangeArrowheads="1"/>
          </p:cNvSpPr>
          <p:nvPr/>
        </p:nvSpPr>
        <p:spPr bwMode="auto">
          <a:xfrm>
            <a:off x="3733800" y="4953000"/>
            <a:ext cx="1752600" cy="5969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аттестация на первую квалификационную категорию</a:t>
            </a:r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>
            <a:off x="990600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3733800" y="3505200"/>
            <a:ext cx="1828800" cy="757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подтверждение соответствия занимаемой должности </a:t>
            </a:r>
          </a:p>
        </p:txBody>
      </p:sp>
      <p:sp>
        <p:nvSpPr>
          <p:cNvPr id="32783" name="Line 41"/>
          <p:cNvSpPr>
            <a:spLocks noChangeShapeType="1"/>
          </p:cNvSpPr>
          <p:nvPr/>
        </p:nvSpPr>
        <p:spPr bwMode="auto">
          <a:xfrm>
            <a:off x="2667000" y="106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4" name="Line 42"/>
          <p:cNvSpPr>
            <a:spLocks noChangeShapeType="1"/>
          </p:cNvSpPr>
          <p:nvPr/>
        </p:nvSpPr>
        <p:spPr bwMode="auto">
          <a:xfrm>
            <a:off x="9906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5" name="Line 43"/>
          <p:cNvSpPr>
            <a:spLocks noChangeShapeType="1"/>
          </p:cNvSpPr>
          <p:nvPr/>
        </p:nvSpPr>
        <p:spPr bwMode="auto">
          <a:xfrm flipH="1">
            <a:off x="1600200" y="381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6" name="Line 46"/>
          <p:cNvSpPr>
            <a:spLocks noChangeShapeType="1"/>
          </p:cNvSpPr>
          <p:nvPr/>
        </p:nvSpPr>
        <p:spPr bwMode="auto">
          <a:xfrm>
            <a:off x="6324600" y="38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7" name="Line 47"/>
          <p:cNvSpPr>
            <a:spLocks noChangeShapeType="1"/>
          </p:cNvSpPr>
          <p:nvPr/>
        </p:nvSpPr>
        <p:spPr bwMode="auto">
          <a:xfrm>
            <a:off x="1600200" y="38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8" name="Line 48"/>
          <p:cNvSpPr>
            <a:spLocks noChangeShapeType="1"/>
          </p:cNvSpPr>
          <p:nvPr/>
        </p:nvSpPr>
        <p:spPr bwMode="auto">
          <a:xfrm>
            <a:off x="7239000" y="381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9" name="Rectangle 49"/>
          <p:cNvSpPr>
            <a:spLocks noChangeArrowheads="1"/>
          </p:cNvSpPr>
          <p:nvPr/>
        </p:nvSpPr>
        <p:spPr bwMode="auto">
          <a:xfrm>
            <a:off x="5562600" y="14478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/>
              <a:t>уровень квалификации (указывается должность) </a:t>
            </a:r>
            <a:r>
              <a:rPr lang="ru-RU" sz="1200" b="1"/>
              <a:t>НЕ СООТВЕТСТВУЕТ</a:t>
            </a:r>
            <a:r>
              <a:rPr lang="ru-RU" sz="1200"/>
              <a:t> требованиям, предъявляемым к высшей квалификационной категории</a:t>
            </a:r>
          </a:p>
        </p:txBody>
      </p:sp>
      <p:sp>
        <p:nvSpPr>
          <p:cNvPr id="32790" name="Line 52"/>
          <p:cNvSpPr>
            <a:spLocks noChangeShapeType="1"/>
          </p:cNvSpPr>
          <p:nvPr/>
        </p:nvSpPr>
        <p:spPr bwMode="auto">
          <a:xfrm>
            <a:off x="6477000" y="3657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1" name="Line 53"/>
          <p:cNvSpPr>
            <a:spLocks noChangeShapeType="1"/>
          </p:cNvSpPr>
          <p:nvPr/>
        </p:nvSpPr>
        <p:spPr bwMode="auto">
          <a:xfrm>
            <a:off x="84582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2" name="Line 54"/>
          <p:cNvSpPr>
            <a:spLocks noChangeShapeType="1"/>
          </p:cNvSpPr>
          <p:nvPr/>
        </p:nvSpPr>
        <p:spPr bwMode="auto">
          <a:xfrm>
            <a:off x="85344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3" name="Rectangle 56"/>
          <p:cNvSpPr>
            <a:spLocks noChangeArrowheads="1"/>
          </p:cNvSpPr>
          <p:nvPr/>
        </p:nvSpPr>
        <p:spPr bwMode="auto">
          <a:xfrm>
            <a:off x="7543800" y="4191000"/>
            <a:ext cx="1447800" cy="5969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dirty="0"/>
              <a:t>наличие первой квалификационной категории</a:t>
            </a:r>
          </a:p>
        </p:txBody>
      </p:sp>
      <p:sp>
        <p:nvSpPr>
          <p:cNvPr id="32794" name="Line 59"/>
          <p:cNvSpPr>
            <a:spLocks noChangeShapeType="1"/>
          </p:cNvSpPr>
          <p:nvPr/>
        </p:nvSpPr>
        <p:spPr bwMode="auto">
          <a:xfrm>
            <a:off x="4572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5" name="Line 60"/>
          <p:cNvSpPr>
            <a:spLocks noChangeShapeType="1"/>
          </p:cNvSpPr>
          <p:nvPr/>
        </p:nvSpPr>
        <p:spPr bwMode="auto">
          <a:xfrm>
            <a:off x="4572000" y="4572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6" name="Line 61"/>
          <p:cNvSpPr>
            <a:spLocks noChangeShapeType="1"/>
          </p:cNvSpPr>
          <p:nvPr/>
        </p:nvSpPr>
        <p:spPr bwMode="auto">
          <a:xfrm flipV="1">
            <a:off x="4572000" y="4221163"/>
            <a:ext cx="0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97" name="Line 62"/>
          <p:cNvSpPr>
            <a:spLocks noChangeShapeType="1"/>
          </p:cNvSpPr>
          <p:nvPr/>
        </p:nvSpPr>
        <p:spPr bwMode="auto">
          <a:xfrm>
            <a:off x="4572000" y="4486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8" name="Line 64"/>
          <p:cNvSpPr>
            <a:spLocks noChangeShapeType="1"/>
          </p:cNvSpPr>
          <p:nvPr/>
        </p:nvSpPr>
        <p:spPr bwMode="auto">
          <a:xfrm flipH="1">
            <a:off x="3200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9" name="Line 65"/>
          <p:cNvSpPr>
            <a:spLocks noChangeShapeType="1"/>
          </p:cNvSpPr>
          <p:nvPr/>
        </p:nvSpPr>
        <p:spPr bwMode="auto">
          <a:xfrm>
            <a:off x="3200400" y="2819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0" name="Line 66"/>
          <p:cNvSpPr>
            <a:spLocks noChangeShapeType="1"/>
          </p:cNvSpPr>
          <p:nvPr/>
        </p:nvSpPr>
        <p:spPr bwMode="auto">
          <a:xfrm>
            <a:off x="2971800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1" name="Line 67"/>
          <p:cNvSpPr>
            <a:spLocks noChangeShapeType="1"/>
          </p:cNvSpPr>
          <p:nvPr/>
        </p:nvSpPr>
        <p:spPr bwMode="auto">
          <a:xfrm>
            <a:off x="32004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2" name="Line 69"/>
          <p:cNvSpPr>
            <a:spLocks noChangeShapeType="1"/>
          </p:cNvSpPr>
          <p:nvPr/>
        </p:nvSpPr>
        <p:spPr bwMode="auto">
          <a:xfrm>
            <a:off x="83058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3" name="Line 70"/>
          <p:cNvSpPr>
            <a:spLocks noChangeShapeType="1"/>
          </p:cNvSpPr>
          <p:nvPr/>
        </p:nvSpPr>
        <p:spPr bwMode="auto">
          <a:xfrm>
            <a:off x="64008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4" name="Line 71"/>
          <p:cNvSpPr>
            <a:spLocks noChangeShapeType="1"/>
          </p:cNvSpPr>
          <p:nvPr/>
        </p:nvSpPr>
        <p:spPr bwMode="auto">
          <a:xfrm flipH="1">
            <a:off x="4495800" y="91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5" name="Line 72"/>
          <p:cNvSpPr>
            <a:spLocks noChangeShapeType="1"/>
          </p:cNvSpPr>
          <p:nvPr/>
        </p:nvSpPr>
        <p:spPr bwMode="auto">
          <a:xfrm>
            <a:off x="4495800" y="91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6" name="Line 73"/>
          <p:cNvSpPr>
            <a:spLocks noChangeShapeType="1"/>
          </p:cNvSpPr>
          <p:nvPr/>
        </p:nvSpPr>
        <p:spPr bwMode="auto">
          <a:xfrm>
            <a:off x="6477000" y="3657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807" name="Line 74"/>
          <p:cNvSpPr>
            <a:spLocks noChangeShapeType="1"/>
          </p:cNvSpPr>
          <p:nvPr/>
        </p:nvSpPr>
        <p:spPr bwMode="auto">
          <a:xfrm>
            <a:off x="67818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8" name="Line 75"/>
          <p:cNvSpPr>
            <a:spLocks noChangeShapeType="1"/>
          </p:cNvSpPr>
          <p:nvPr/>
        </p:nvSpPr>
        <p:spPr bwMode="auto">
          <a:xfrm>
            <a:off x="29718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09" name="Line 76"/>
          <p:cNvSpPr>
            <a:spLocks noChangeShapeType="1"/>
          </p:cNvSpPr>
          <p:nvPr/>
        </p:nvSpPr>
        <p:spPr bwMode="auto">
          <a:xfrm>
            <a:off x="29718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DC794-2520-4E29-A9EE-935BA03CC84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135732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Аттестационная стратегия и тактика. Программа-минимум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Познакомиться с правилами аттестации (изучить нормативные документы), аттестационные ресурсы.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особенности своей аттестации (категория, форма, сроки и т.д.).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 ответственного в ДОУ, в районе, посетить консультации.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Начать подготовку: составить план действий и сроки.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Пообщаться с теми, кто уже прошел процедуру аттестации, учесть их опыт.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список затруднений и вопросов и снова посетить консультации.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38591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Первая</a:t>
            </a:r>
            <a:r>
              <a:rPr lang="ru-RU" sz="4000" dirty="0" smtClean="0"/>
              <a:t> </a:t>
            </a:r>
            <a:r>
              <a:rPr lang="ru-RU" sz="4000" b="1" dirty="0" smtClean="0"/>
              <a:t>квалификационная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категория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82919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быть установлена педагогическим работникам, которые: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владеют современными образовательными технологиями и методиками и эффективно применяют их в практической профессиональной деятельности;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вносят личный вклад в повышение качества образования на основе совершенствования методов обучения и воспитания;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стабильные результаты освоения обучающимися, воспитанниками образовательных программ, показатели динамики их достижений выше средних в субъекте Российской Федерации.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3503F-5A17-4C60-B304-4B404CFE86F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1837</TotalTime>
  <Words>1126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Слайд 1</vt:lpstr>
      <vt:lpstr>Цель  аттестации</vt:lpstr>
      <vt:lpstr>Задачи  аттестации</vt:lpstr>
      <vt:lpstr>Нормативно-правовая  база аттестации</vt:lpstr>
      <vt:lpstr>Слайд 5</vt:lpstr>
      <vt:lpstr>Слайд 6</vt:lpstr>
      <vt:lpstr>Слайд 7</vt:lpstr>
      <vt:lpstr>   Аттестационная стратегия и тактика. Программа-минимум</vt:lpstr>
      <vt:lpstr>   Первая квалификационная категория </vt:lpstr>
      <vt:lpstr>Высшая квалификационная категория </vt:lpstr>
      <vt:lpstr>                 Критерии  сформированности  компонентов  педагогической  деятельности </vt:lpstr>
      <vt:lpstr>                    Лист экспертной оценки </vt:lpstr>
      <vt:lpstr>                    Лист экспертной оценки </vt:lpstr>
      <vt:lpstr>                    Лист экспертной оценки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Анатольевна Боровик</dc:creator>
  <cp:lastModifiedBy>user</cp:lastModifiedBy>
  <cp:revision>164</cp:revision>
  <cp:lastPrinted>2013-02-27T05:10:45Z</cp:lastPrinted>
  <dcterms:created xsi:type="dcterms:W3CDTF">2012-10-25T12:49:30Z</dcterms:created>
  <dcterms:modified xsi:type="dcterms:W3CDTF">2014-01-28T02:14:53Z</dcterms:modified>
</cp:coreProperties>
</file>