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05" r:id="rId1"/>
    <p:sldMasterId id="2147484422" r:id="rId2"/>
  </p:sldMasterIdLst>
  <p:notesMasterIdLst>
    <p:notesMasterId r:id="rId36"/>
  </p:notesMasterIdLst>
  <p:sldIdLst>
    <p:sldId id="271" r:id="rId3"/>
    <p:sldId id="280" r:id="rId4"/>
    <p:sldId id="281" r:id="rId5"/>
    <p:sldId id="282" r:id="rId6"/>
    <p:sldId id="269" r:id="rId7"/>
    <p:sldId id="258" r:id="rId8"/>
    <p:sldId id="265" r:id="rId9"/>
    <p:sldId id="262" r:id="rId10"/>
    <p:sldId id="284" r:id="rId11"/>
    <p:sldId id="285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87" r:id="rId20"/>
    <p:sldId id="264" r:id="rId21"/>
    <p:sldId id="289" r:id="rId22"/>
    <p:sldId id="263" r:id="rId23"/>
    <p:sldId id="267" r:id="rId24"/>
    <p:sldId id="266" r:id="rId25"/>
    <p:sldId id="268" r:id="rId26"/>
    <p:sldId id="290" r:id="rId27"/>
    <p:sldId id="260" r:id="rId28"/>
    <p:sldId id="259" r:id="rId29"/>
    <p:sldId id="291" r:id="rId30"/>
    <p:sldId id="294" r:id="rId31"/>
    <p:sldId id="295" r:id="rId32"/>
    <p:sldId id="296" r:id="rId33"/>
    <p:sldId id="261" r:id="rId34"/>
    <p:sldId id="27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501" autoAdjust="0"/>
  </p:normalViewPr>
  <p:slideViewPr>
    <p:cSldViewPr>
      <p:cViewPr varScale="1">
        <p:scale>
          <a:sx n="88" d="100"/>
          <a:sy n="88" d="100"/>
        </p:scale>
        <p:origin x="56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0E8872-0F20-4F13-81FA-8113ADB959B5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7C1F1-1935-4E8B-99EF-217994BBC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119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E9415-174E-4221-A1C3-C81B744CF8AD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477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E9415-174E-4221-A1C3-C81B744CF8AD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747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E9415-174E-4221-A1C3-C81B744CF8AD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620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E9415-174E-4221-A1C3-C81B744CF8AD}" type="slidenum">
              <a:rPr lang="ru-RU" smtClean="0">
                <a:solidFill>
                  <a:prstClr val="black"/>
                </a:solidFill>
              </a:rPr>
              <a:pPr/>
              <a:t>31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273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851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626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531797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0867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4749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9278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5343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8419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09575" y="-4763"/>
            <a:ext cx="3761184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6301" y="1380069"/>
            <a:ext cx="6430967" cy="2616199"/>
          </a:xfrm>
        </p:spPr>
        <p:txBody>
          <a:bodyPr anchor="b">
            <a:normAutofit/>
          </a:bodyPr>
          <a:lstStyle>
            <a:lvl1pPr algn="r">
              <a:defRPr sz="45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86533" y="3996267"/>
            <a:ext cx="5240734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1575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99309" y="5883276"/>
            <a:ext cx="3243033" cy="365125"/>
          </a:xfr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031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13893" y="5867132"/>
            <a:ext cx="413375" cy="365125"/>
          </a:xfrm>
        </p:spPr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3496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9210" y="2666999"/>
            <a:ext cx="6698060" cy="2110382"/>
          </a:xfrm>
        </p:spPr>
        <p:txBody>
          <a:bodyPr anchor="b"/>
          <a:lstStyle>
            <a:lvl1pPr algn="r">
              <a:defRPr sz="3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9209" y="4777381"/>
            <a:ext cx="669806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121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1233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4" y="685801"/>
            <a:ext cx="7514035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3235" y="2667000"/>
            <a:ext cx="3671291" cy="3124201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5975" y="2667000"/>
            <a:ext cx="3671292" cy="3124200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47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134" y="2658533"/>
            <a:ext cx="3455391" cy="576262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233" y="3335337"/>
            <a:ext cx="3671292" cy="2455862"/>
          </a:xfrm>
        </p:spPr>
        <p:txBody>
          <a:bodyPr anchor="t"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0366" y="2667000"/>
            <a:ext cx="3466903" cy="576262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5975" y="3335337"/>
            <a:ext cx="3671292" cy="2455862"/>
          </a:xfrm>
        </p:spPr>
        <p:txBody>
          <a:bodyPr anchor="t"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4938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9412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0550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4" y="1600200"/>
            <a:ext cx="2661841" cy="1371600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6525" y="685800"/>
            <a:ext cx="4680743" cy="5105401"/>
          </a:xfrm>
        </p:spPr>
        <p:txBody>
          <a:bodyPr anchor="ctr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234" y="2971800"/>
            <a:ext cx="266184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0738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043" y="1752599"/>
            <a:ext cx="4069619" cy="1371600"/>
          </a:xfrm>
        </p:spPr>
        <p:txBody>
          <a:bodyPr anchor="b">
            <a:normAutofit/>
          </a:bodyPr>
          <a:lstStyle>
            <a:lvl1pPr algn="ctr">
              <a:defRPr sz="21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6011" y="914400"/>
            <a:ext cx="246073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043" y="3124199"/>
            <a:ext cx="406961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6327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4" y="4732865"/>
            <a:ext cx="7514033" cy="566738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509" y="932112"/>
            <a:ext cx="6169458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234" y="5299603"/>
            <a:ext cx="7514033" cy="493712"/>
          </a:xfrm>
        </p:spPr>
        <p:txBody>
          <a:bodyPr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8031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5" y="685800"/>
            <a:ext cx="7514033" cy="3048000"/>
          </a:xfrm>
        </p:spPr>
        <p:txBody>
          <a:bodyPr anchor="ctr">
            <a:normAutofit/>
          </a:bodyPr>
          <a:lstStyle>
            <a:lvl1pPr algn="ctr">
              <a:defRPr sz="2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4343400"/>
            <a:ext cx="7514035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858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98959" y="863023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6000" dirty="0">
                <a:solidFill>
                  <a:prstClr val="black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0069" y="2819399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6000" dirty="0">
                <a:solidFill>
                  <a:prstClr val="black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6159" y="685801"/>
            <a:ext cx="6742509" cy="2743199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827609" y="3428999"/>
            <a:ext cx="6399611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35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4343400"/>
            <a:ext cx="751403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7906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5" y="3308581"/>
            <a:ext cx="7514032" cy="1468800"/>
          </a:xfrm>
        </p:spPr>
        <p:txBody>
          <a:bodyPr anchor="b">
            <a:normAutofit/>
          </a:bodyPr>
          <a:lstStyle>
            <a:lvl1pPr algn="r">
              <a:defRPr sz="2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4777381"/>
            <a:ext cx="7514033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04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5704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98959" y="863023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6000" dirty="0">
                <a:solidFill>
                  <a:prstClr val="black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0069" y="2819399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6000" dirty="0">
                <a:solidFill>
                  <a:prstClr val="black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6159" y="685801"/>
            <a:ext cx="6742509" cy="2743199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235" y="3886200"/>
            <a:ext cx="7514033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1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4775200"/>
            <a:ext cx="7514033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4789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5" y="685801"/>
            <a:ext cx="7514034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234" y="3505200"/>
            <a:ext cx="7514035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1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4343400"/>
            <a:ext cx="7514035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3114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1570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9492" y="685800"/>
            <a:ext cx="1327777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234" y="685800"/>
            <a:ext cx="6014807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598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733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409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624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181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092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15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52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6" r:id="rId1"/>
    <p:sldLayoutId id="2147484407" r:id="rId2"/>
    <p:sldLayoutId id="2147484408" r:id="rId3"/>
    <p:sldLayoutId id="2147484409" r:id="rId4"/>
    <p:sldLayoutId id="2147484410" r:id="rId5"/>
    <p:sldLayoutId id="2147484411" r:id="rId6"/>
    <p:sldLayoutId id="2147484412" r:id="rId7"/>
    <p:sldLayoutId id="2147484413" r:id="rId8"/>
    <p:sldLayoutId id="2147484414" r:id="rId9"/>
    <p:sldLayoutId id="2147484415" r:id="rId10"/>
    <p:sldLayoutId id="2147484416" r:id="rId11"/>
    <p:sldLayoutId id="2147484417" r:id="rId12"/>
    <p:sldLayoutId id="2147484418" r:id="rId13"/>
    <p:sldLayoutId id="2147484419" r:id="rId14"/>
    <p:sldLayoutId id="2147484420" r:id="rId15"/>
    <p:sldLayoutId id="214748442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13109" y="1"/>
            <a:ext cx="1827610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3234" y="685801"/>
            <a:ext cx="7514035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3" y="2667000"/>
            <a:ext cx="7514035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9492" y="5883276"/>
            <a:ext cx="857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BA39D68-0A48-42D6-9693-BE877F791FC8}" type="datetimeFigureOut">
              <a:rPr lang="ru-RU" smtClean="0">
                <a:solidFill>
                  <a:prstClr val="black"/>
                </a:solidFill>
              </a:rPr>
              <a:pPr/>
              <a:t>23.08.2017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29210" y="5883276"/>
            <a:ext cx="53131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3893" y="5883276"/>
            <a:ext cx="413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7E696E7-70F6-4815-A284-10229B3D532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719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23" r:id="rId1"/>
    <p:sldLayoutId id="2147484424" r:id="rId2"/>
    <p:sldLayoutId id="2147484425" r:id="rId3"/>
    <p:sldLayoutId id="2147484426" r:id="rId4"/>
    <p:sldLayoutId id="2147484427" r:id="rId5"/>
    <p:sldLayoutId id="2147484428" r:id="rId6"/>
    <p:sldLayoutId id="2147484429" r:id="rId7"/>
    <p:sldLayoutId id="2147484430" r:id="rId8"/>
    <p:sldLayoutId id="2147484431" r:id="rId9"/>
    <p:sldLayoutId id="2147484432" r:id="rId10"/>
    <p:sldLayoutId id="2147484433" r:id="rId11"/>
    <p:sldLayoutId id="2147484434" r:id="rId12"/>
    <p:sldLayoutId id="2147484435" r:id="rId13"/>
    <p:sldLayoutId id="2147484436" r:id="rId14"/>
    <p:sldLayoutId id="2147484437" r:id="rId15"/>
    <p:sldLayoutId id="2147484438" r:id="rId16"/>
    <p:sldLayoutId id="2147484439" r:id="rId17"/>
  </p:sldLayoutIdLst>
  <p:txStyles>
    <p:titleStyle>
      <a:lvl1pPr algn="ctr" defTabSz="342900" rtl="0" eaLnBrk="1" latinLnBrk="0" hangingPunct="1">
        <a:spcBef>
          <a:spcPct val="0"/>
        </a:spcBef>
        <a:buNone/>
        <a:defRPr sz="3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5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3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jp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56717" y="2297175"/>
            <a:ext cx="6588919" cy="10618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artDeco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100" b="1" dirty="0">
                <a:solidFill>
                  <a:schemeClr val="accent2">
                    <a:lumMod val="50000"/>
                  </a:schemeClr>
                </a:solidFill>
              </a:rPr>
              <a:t>Об основных итогах деятельности</a:t>
            </a:r>
            <a:r>
              <a:rPr lang="en-US" sz="2100" b="1" dirty="0">
                <a:solidFill>
                  <a:schemeClr val="accent2">
                    <a:lumMod val="50000"/>
                  </a:schemeClr>
                </a:solidFill>
              </a:rPr>
              <a:t>                              </a:t>
            </a:r>
            <a:r>
              <a:rPr lang="ru-RU" sz="2100" b="1" dirty="0">
                <a:solidFill>
                  <a:schemeClr val="accent2">
                    <a:lumMod val="50000"/>
                  </a:schemeClr>
                </a:solidFill>
              </a:rPr>
              <a:t>Управления образования АСГО </a:t>
            </a:r>
            <a:r>
              <a:rPr lang="en-US" sz="2100" b="1" dirty="0">
                <a:solidFill>
                  <a:schemeClr val="accent2">
                    <a:lumMod val="50000"/>
                  </a:schemeClr>
                </a:solidFill>
              </a:rPr>
              <a:t>                                            </a:t>
            </a:r>
            <a:r>
              <a:rPr lang="ru-RU" sz="2100" b="1" dirty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2100" b="1" dirty="0" smtClean="0">
                <a:solidFill>
                  <a:schemeClr val="accent2">
                    <a:lumMod val="50000"/>
                  </a:schemeClr>
                </a:solidFill>
              </a:rPr>
              <a:t>2016-2017 </a:t>
            </a:r>
            <a:r>
              <a:rPr lang="ru-RU" sz="2100" b="1" dirty="0">
                <a:solidFill>
                  <a:schemeClr val="accent2">
                    <a:lumMod val="50000"/>
                  </a:schemeClr>
                </a:solidFill>
              </a:rPr>
              <a:t>учебном году и задачах на </a:t>
            </a:r>
            <a:r>
              <a:rPr lang="ru-RU" sz="2100" b="1" dirty="0" smtClean="0">
                <a:solidFill>
                  <a:schemeClr val="accent2">
                    <a:lumMod val="50000"/>
                  </a:schemeClr>
                </a:solidFill>
              </a:rPr>
              <a:t>2018 </a:t>
            </a:r>
            <a:r>
              <a:rPr lang="ru-RU" sz="2100" b="1" dirty="0">
                <a:solidFill>
                  <a:schemeClr val="accent2">
                    <a:lumMod val="50000"/>
                  </a:schemeClr>
                </a:solidFill>
              </a:rPr>
              <a:t>год</a:t>
            </a:r>
            <a:endParaRPr lang="ru-RU" sz="2100" b="1" dirty="0">
              <a:solidFill>
                <a:schemeClr val="accent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21550" y="1700808"/>
            <a:ext cx="8100900" cy="0"/>
          </a:xfrm>
          <a:prstGeom prst="line">
            <a:avLst/>
          </a:prstGeom>
          <a:ln w="76200"/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552213" y="5501671"/>
            <a:ext cx="183594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</a:rPr>
              <a:t>Сысерть</a:t>
            </a:r>
          </a:p>
          <a:p>
            <a:pPr algn="ctr" eaLnBrk="1" hangingPunct="1">
              <a:defRPr/>
            </a:pP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</a:rPr>
              <a:t>2017 год</a:t>
            </a:r>
            <a:endParaRPr lang="ru-RU" sz="1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3968" y="4221088"/>
            <a:ext cx="3781697" cy="987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450"/>
              </a:spcBef>
              <a:spcAft>
                <a:spcPts val="450"/>
              </a:spcAft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Начальник Управления образования Администрации СГО</a:t>
            </a:r>
          </a:p>
          <a:p>
            <a:pPr algn="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Алла Евгеньевна Золотова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550" y="577942"/>
            <a:ext cx="640054" cy="10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4176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830794"/>
              </p:ext>
            </p:extLst>
          </p:nvPr>
        </p:nvGraphicFramePr>
        <p:xfrm>
          <a:off x="755576" y="836709"/>
          <a:ext cx="6336704" cy="4619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3168352"/>
              </a:tblGrid>
              <a:tr h="6770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ОУ СГО</a:t>
                      </a:r>
                      <a:endParaRPr lang="ru-RU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  <a:r>
                        <a:rPr lang="ru-RU" baseline="0" dirty="0" smtClean="0"/>
                        <a:t> медалистов</a:t>
                      </a:r>
                      <a:endParaRPr lang="ru-RU" dirty="0"/>
                    </a:p>
                  </a:txBody>
                  <a:tcPr/>
                </a:tc>
              </a:tr>
              <a:tr h="69823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МАОУ “Средняя общеобразовательная школа № 2 имени лётчика, дважды Героя Советского Союза Г.А.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Речкалова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” п. Бобровский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</a:t>
                      </a:r>
                      <a:endParaRPr lang="ru-RU" sz="2000" dirty="0"/>
                    </a:p>
                  </a:txBody>
                  <a:tcPr/>
                </a:tc>
              </a:tr>
              <a:tr h="5148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МАОУ “Средняя общеобразовательная школа № 3” п. Двуреченск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</a:t>
                      </a:r>
                      <a:endParaRPr lang="ru-RU" sz="2000" dirty="0"/>
                    </a:p>
                  </a:txBody>
                  <a:tcPr marL="0" marR="0" marT="0" marB="0" anchor="b"/>
                </a:tc>
              </a:tr>
              <a:tr h="5148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МАОУ “Средняя общеобразовательная школа № 6 им. П.П. Бажова” г. Сысерть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</a:t>
                      </a:r>
                      <a:endParaRPr lang="ru-RU" sz="2000" dirty="0"/>
                    </a:p>
                  </a:txBody>
                  <a:tcPr/>
                </a:tc>
              </a:tr>
              <a:tr h="5148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МАОУ “Средняя общеобразовательная школа № 10” д. Большое Седельниково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</a:t>
                      </a:r>
                      <a:endParaRPr lang="ru-RU" sz="2000" dirty="0"/>
                    </a:p>
                  </a:txBody>
                  <a:tcPr/>
                </a:tc>
              </a:tr>
              <a:tr h="5148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МАОУ “Средняя общеобразовательная школа № 16” с. Никольское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/>
                </a:tc>
              </a:tr>
              <a:tr h="5148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МАОУ “Средняя общеобразовательная школа № 18” п. Октябрьский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</a:t>
                      </a:r>
                      <a:endParaRPr lang="ru-RU" sz="2000" dirty="0"/>
                    </a:p>
                  </a:txBody>
                  <a:tcPr/>
                </a:tc>
              </a:tr>
              <a:tr h="5148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МАОУ “Средняя общеобразовательная школа № 23” г. Сысерть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7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4751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910" y="857229"/>
          <a:ext cx="6624030" cy="5000660"/>
        </p:xfrm>
        <a:graphic>
          <a:graphicData uri="http://schemas.openxmlformats.org/drawingml/2006/table">
            <a:tbl>
              <a:tblPr/>
              <a:tblGrid>
                <a:gridCol w="928694"/>
                <a:gridCol w="1076152"/>
                <a:gridCol w="4619184"/>
              </a:tblGrid>
              <a:tr h="729263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2000" dirty="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50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ОУ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ФИО педагога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2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Журба Наталья 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Авгарьевна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, 1КК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2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Сошникова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 Елена Олеговна, БК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2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Пьянкова Наталья Германовна, 1КК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2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Чарсова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 Лариса Николаевна, ВКК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2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91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Турыгина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 Екатерина Анатольевна, ВКК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785794"/>
          <a:ext cx="6429420" cy="5072099"/>
        </p:xfrm>
        <a:graphic>
          <a:graphicData uri="http://schemas.openxmlformats.org/drawingml/2006/table">
            <a:tbl>
              <a:tblPr/>
              <a:tblGrid>
                <a:gridCol w="1620904"/>
                <a:gridCol w="1523204"/>
                <a:gridCol w="3285312"/>
              </a:tblGrid>
              <a:tr h="831964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ХИМИЯ</a:t>
                      </a:r>
                      <a:endParaRPr lang="ru-RU" sz="2000" dirty="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31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ОУ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ФИО педагога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35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Прилипухова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Галина Михайловна, ВКК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35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Прилипухова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Галина Михайловна, ВКК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71537" y="1071545"/>
          <a:ext cx="6195403" cy="4572034"/>
        </p:xfrm>
        <a:graphic>
          <a:graphicData uri="http://schemas.openxmlformats.org/drawingml/2006/table">
            <a:tbl>
              <a:tblPr/>
              <a:tblGrid>
                <a:gridCol w="1071571"/>
                <a:gridCol w="803546"/>
                <a:gridCol w="4320286"/>
              </a:tblGrid>
              <a:tr h="1185342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ЛИТЕРАТУРА</a:t>
                      </a:r>
                      <a:endParaRPr lang="ru-RU" sz="2000" b="1" dirty="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60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i="1">
                          <a:latin typeface="Times New Roman"/>
                          <a:ea typeface="Times New Roman"/>
                          <a:cs typeface="Times New Roman"/>
                        </a:rPr>
                        <a:t>ОУ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ФИО педагога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53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Журба Наталья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Авгарьевна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, 1КК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53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Чарсова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Лариса Николаевна, ВКК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1000108"/>
          <a:ext cx="6481154" cy="4786345"/>
        </p:xfrm>
        <a:graphic>
          <a:graphicData uri="http://schemas.openxmlformats.org/drawingml/2006/table">
            <a:tbl>
              <a:tblPr/>
              <a:tblGrid>
                <a:gridCol w="928694"/>
                <a:gridCol w="1032909"/>
                <a:gridCol w="4519551"/>
              </a:tblGrid>
              <a:tr h="985424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БИОЛОГИЯ</a:t>
                      </a:r>
                      <a:endParaRPr lang="ru-RU" sz="2000" dirty="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446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ОУ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i="1">
                          <a:latin typeface="Times New Roman"/>
                          <a:ea typeface="Times New Roman"/>
                          <a:cs typeface="Times New Roman"/>
                        </a:rPr>
                        <a:t>ФИО педагога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Таранушенко Елена Анатольевна, 1КК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Ельцова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Елена Николаевна, ВКК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Долженко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Нафиса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Хужиновна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, ВКК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500042"/>
          <a:ext cx="6000792" cy="2428891"/>
        </p:xfrm>
        <a:graphic>
          <a:graphicData uri="http://schemas.openxmlformats.org/drawingml/2006/table">
            <a:tbl>
              <a:tblPr/>
              <a:tblGrid>
                <a:gridCol w="800106"/>
                <a:gridCol w="1016110"/>
                <a:gridCol w="4184576"/>
              </a:tblGrid>
              <a:tr h="425056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МАТЕМАТИКА (ПРОФИЛЬНАЯ)</a:t>
                      </a:r>
                      <a:endParaRPr lang="ru-RU" sz="1800" b="1" dirty="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86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ОУ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ФИО педагога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0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Чухонцева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 Любовь Николаевна, ВКК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1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Синицына Любовь Петровна, ВКК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Гончарова Елена Павловна, 1КК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3" y="3643313"/>
          <a:ext cx="7786741" cy="2911812"/>
        </p:xfrm>
        <a:graphic>
          <a:graphicData uri="http://schemas.openxmlformats.org/drawingml/2006/table">
            <a:tbl>
              <a:tblPr/>
              <a:tblGrid>
                <a:gridCol w="801791"/>
                <a:gridCol w="1554964"/>
                <a:gridCol w="5429986"/>
              </a:tblGrid>
              <a:tr h="416722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МАТЕМАТИКА (БАЗОВАЯ)</a:t>
                      </a:r>
                      <a:endParaRPr lang="ru-RU" sz="1800" b="1" dirty="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ОУ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ФИО педагога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4,7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Соломеина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 Лилия Владимировна, ВКК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4,6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Кошкина Ирина Владимировна, ВКК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Гиниятуллина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Рауфа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Нурловна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, ВКК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4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Синицына Любовь Петровна, ВКК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Гончарова Елена Павловна, 1КК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51075" algn="l"/>
                <a:tab pos="2970213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500043"/>
          <a:ext cx="6215106" cy="1857386"/>
        </p:xfrm>
        <a:graphic>
          <a:graphicData uri="http://schemas.openxmlformats.org/drawingml/2006/table">
            <a:tbl>
              <a:tblPr/>
              <a:tblGrid>
                <a:gridCol w="1106800"/>
                <a:gridCol w="1106800"/>
                <a:gridCol w="4001506"/>
              </a:tblGrid>
              <a:tr h="650085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ФРАНЦУЗСКИЙ ЯЗЫК</a:t>
                      </a:r>
                      <a:endParaRPr lang="ru-RU" sz="1800" b="1" dirty="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72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ОУ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>
                          <a:latin typeface="Times New Roman"/>
                          <a:ea typeface="Times New Roman"/>
                          <a:cs typeface="Times New Roman"/>
                        </a:rPr>
                        <a:t>ФИО педагога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0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Чиркова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 Татьяна Николаевна, ВКК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877061" y="2571744"/>
          <a:ext cx="5766774" cy="1824430"/>
        </p:xfrm>
        <a:graphic>
          <a:graphicData uri="http://schemas.openxmlformats.org/drawingml/2006/table">
            <a:tbl>
              <a:tblPr/>
              <a:tblGrid>
                <a:gridCol w="827029"/>
                <a:gridCol w="918357"/>
                <a:gridCol w="4021388"/>
              </a:tblGrid>
              <a:tr h="500735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НЕМЕЦКИЙ ЯЗЫК</a:t>
                      </a:r>
                      <a:endParaRPr lang="ru-RU" sz="1800" dirty="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07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>
                          <a:latin typeface="Times New Roman"/>
                          <a:ea typeface="Times New Roman"/>
                          <a:cs typeface="Times New Roman"/>
                        </a:rPr>
                        <a:t>ОУ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ФИО педагога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4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Деменьшина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 Марина Николаевна, ВКК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3" y="4643447"/>
          <a:ext cx="6143667" cy="1967997"/>
        </p:xfrm>
        <a:graphic>
          <a:graphicData uri="http://schemas.openxmlformats.org/drawingml/2006/table">
            <a:tbl>
              <a:tblPr/>
              <a:tblGrid>
                <a:gridCol w="1104480"/>
                <a:gridCol w="754978"/>
                <a:gridCol w="4284209"/>
              </a:tblGrid>
              <a:tr h="387499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АНГЛИЙСКИЙ ЯЗЫК</a:t>
                      </a:r>
                      <a:endParaRPr lang="ru-RU" sz="1800" dirty="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35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ОУ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ФИО педагога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Коршунова Ольга Алексеевна, 1КК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4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Дроздова Надежда Степановна, ВКК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1285859"/>
          <a:ext cx="6552592" cy="4071968"/>
        </p:xfrm>
        <a:graphic>
          <a:graphicData uri="http://schemas.openxmlformats.org/drawingml/2006/table">
            <a:tbl>
              <a:tblPr/>
              <a:tblGrid>
                <a:gridCol w="1070133"/>
                <a:gridCol w="913092"/>
                <a:gridCol w="4569367"/>
              </a:tblGrid>
              <a:tr h="1055695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ИНФОРМАТИКА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48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ОУ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i="1">
                          <a:latin typeface="Times New Roman"/>
                          <a:ea typeface="Times New Roman"/>
                          <a:cs typeface="Times New Roman"/>
                        </a:rPr>
                        <a:t>ФИО педагога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6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Низамутдинова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Разина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Миргазимовна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, 1КК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6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  <a:tab pos="2970530" algn="l"/>
                        </a:tabLst>
                      </a:pP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Лежнина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Татьяна Александровна, ВКК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348943"/>
              </p:ext>
            </p:extLst>
          </p:nvPr>
        </p:nvGraphicFramePr>
        <p:xfrm>
          <a:off x="395536" y="454121"/>
          <a:ext cx="6336704" cy="6164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27930"/>
                <a:gridCol w="1708774"/>
              </a:tblGrid>
              <a:tr h="12940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ОУ СГО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Количество учащихся (пересдача, сентябрь 2017)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60854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МАОО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“Средняя общеобразовательная школа №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5”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п. 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Б.Исток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60854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МАОУ “Средняя общеобразовательная школа №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7” 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с.Патруши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60854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МАОУ “Средняя общеобразовательная школа №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8"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ru-RU" sz="16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с.Кашино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60854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МАОУ “Средняя общеобразовательная школа № 9” </a:t>
                      </a:r>
                      <a:r>
                        <a:rPr kumimoji="0" lang="ru-RU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с.Щелкун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684614">
                <a:tc>
                  <a:txBody>
                    <a:bodyPr/>
                    <a:lstStyle/>
                    <a:p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МАОУ “Средняя общеобразовательная школа № 10” д. Большое Седельниково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684614">
                <a:tc>
                  <a:txBody>
                    <a:bodyPr/>
                    <a:lstStyle/>
                    <a:p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МАОУ “Основная общеобразовательная школа № 15” </a:t>
                      </a:r>
                      <a:r>
                        <a:rPr kumimoji="0" lang="ru-RU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г.Сысерть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684614">
                <a:tc>
                  <a:txBody>
                    <a:bodyPr/>
                    <a:lstStyle/>
                    <a:p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МАОУ “Основная общеобразовательная школа № 30” </a:t>
                      </a:r>
                      <a:r>
                        <a:rPr kumimoji="0" lang="ru-RU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п.Б.Исток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61136">
                <a:tc>
                  <a:txBody>
                    <a:bodyPr/>
                    <a:lstStyle/>
                    <a:p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МАОУ “ВСОШ” </a:t>
                      </a:r>
                      <a:r>
                        <a:rPr kumimoji="0" lang="ru-RU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г.Сысерть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02869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620688"/>
            <a:ext cx="4392488" cy="61206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5184576" cy="406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508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635315"/>
              </p:ext>
            </p:extLst>
          </p:nvPr>
        </p:nvGraphicFramePr>
        <p:xfrm>
          <a:off x="683568" y="908719"/>
          <a:ext cx="6408711" cy="4457329"/>
        </p:xfrm>
        <a:graphic>
          <a:graphicData uri="http://schemas.openxmlformats.org/drawingml/2006/table">
            <a:tbl>
              <a:tblPr/>
              <a:tblGrid>
                <a:gridCol w="3451379"/>
                <a:gridCol w="2957332"/>
              </a:tblGrid>
              <a:tr h="1521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источникам финансирования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Местный бюджет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370220,179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Областной</a:t>
                      </a:r>
                      <a:r>
                        <a:rPr lang="ru-RU" sz="18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бюджет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645765,551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1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Федеральный</a:t>
                      </a:r>
                      <a:r>
                        <a:rPr lang="ru-RU" sz="18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бюджет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298,104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Внебюджетные средства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65575,344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1081859,178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38236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392" y="857251"/>
            <a:ext cx="7514035" cy="1314449"/>
          </a:xfrm>
        </p:spPr>
        <p:txBody>
          <a:bodyPr>
            <a:noAutofit/>
          </a:bodyPr>
          <a:lstStyle/>
          <a:p>
            <a:pPr algn="l"/>
            <a:r>
              <a:rPr lang="ru-RU" sz="4500" b="1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5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500" b="1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5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5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АВГУСТОВСКИЙ ПЕДАГОГИЧЕСКИЙ ФОРУМ 2017</a:t>
            </a:r>
            <a:endParaRPr lang="ru-RU" sz="45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018" y="233343"/>
            <a:ext cx="735409" cy="1289651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698" y="2550226"/>
            <a:ext cx="4540640" cy="34086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474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032448" cy="460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060848"/>
            <a:ext cx="5004048" cy="457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4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77"/>
          <a:stretch/>
        </p:blipFill>
        <p:spPr>
          <a:xfrm rot="5400000">
            <a:off x="-664108" y="1536314"/>
            <a:ext cx="5852337" cy="35890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976" y="425001"/>
            <a:ext cx="4050000" cy="27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8553" y="3485001"/>
            <a:ext cx="4162845" cy="27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44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559927"/>
            <a:ext cx="3650400" cy="6084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3714752"/>
            <a:ext cx="4649686" cy="273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72" y="404664"/>
            <a:ext cx="4736000" cy="26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3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404664"/>
            <a:ext cx="4078577" cy="306045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780928"/>
            <a:ext cx="4708910" cy="35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11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201067"/>
              </p:ext>
            </p:extLst>
          </p:nvPr>
        </p:nvGraphicFramePr>
        <p:xfrm>
          <a:off x="251520" y="188647"/>
          <a:ext cx="6840760" cy="62281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89462"/>
                <a:gridCol w="2151298"/>
              </a:tblGrid>
              <a:tr h="695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Замена оконных блоков, установка фрамуг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Школа № 1; № 3; 5; 8; 16; 19; 30; Вечерняя школа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Частичный ремонт кровли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Школа № 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Ремонт туалета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Школа № 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Ремонт пищеблока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Школа № 7,12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Ремонт наружной стены здания, установка септика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Школа № 10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Ремонт сливов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Школа № 11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Ремонт системы холодного водоснабжения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Школа № 12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Ремонт входной группы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Школа № 13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Ремонт выгреба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Школа № 14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Ремонт системы отопления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Школа № 23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63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Установка дверного блока, спортивного оборудования на площадке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Школа № 35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15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Частичный ремонт ограждения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ДЮСШ Мастер-Динамо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Ремонт кровли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ДОУ № 7,17, 20,60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Частичный ремонт ограждения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ДОУ №  13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Ремонт музыкального зала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ДОУ № 14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Утепление помещений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ДОУ № 19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Ремонт системы отопления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ДОУ №  37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87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Установка вытяжной вентиляции на пищеблоке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ДОУ №  39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Ремонт лестничного марша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ДОУ №  48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Ремонт кабельной линии электроснабжения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ДОУ № 58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Частичный ремонт фасада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ДОУ №  59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71413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64704"/>
            <a:ext cx="4455000" cy="594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293000" cy="57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81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76672"/>
            <a:ext cx="4725000" cy="6300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09000" cy="60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59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392" y="857251"/>
            <a:ext cx="7514035" cy="1314449"/>
          </a:xfrm>
        </p:spPr>
        <p:txBody>
          <a:bodyPr>
            <a:noAutofit/>
          </a:bodyPr>
          <a:lstStyle/>
          <a:p>
            <a:pPr algn="l"/>
            <a:r>
              <a:rPr lang="ru-RU" sz="4500" b="1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5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500" b="1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5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5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АВГУСТОВСКИЙ ПЕДАГОГИЧЕСКИЙ ФОРУМ 2017</a:t>
            </a:r>
            <a:endParaRPr lang="ru-RU" sz="45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018" y="233343"/>
            <a:ext cx="735409" cy="1289651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698" y="2550226"/>
            <a:ext cx="4540640" cy="34086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1602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2093655"/>
              </p:ext>
            </p:extLst>
          </p:nvPr>
        </p:nvGraphicFramePr>
        <p:xfrm>
          <a:off x="663098" y="1670109"/>
          <a:ext cx="5925127" cy="36122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6401"/>
                <a:gridCol w="2202879"/>
                <a:gridCol w="1255847"/>
              </a:tblGrid>
              <a:tr h="207263"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ФИО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ОУ</a:t>
                      </a:r>
                      <a:endParaRPr lang="ru-RU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Место 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58661"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Абрамова Мария Сергеевна 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МАОУ СОШ № 3</a:t>
                      </a:r>
                    </a:p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п. Двуреченск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I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73186"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Полищук Екатерина Михайловна</a:t>
                      </a:r>
                    </a:p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Конева Ольга Валентиновна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МБУ ДО «ЦДТТ СГО»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II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58661"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Прямикова Елена Александровна 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МАОУ СОШ № 7 </a:t>
                      </a:r>
                    </a:p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с. </a:t>
                      </a:r>
                      <a:r>
                        <a:rPr lang="ru-RU" sz="1400" b="1" dirty="0" err="1">
                          <a:effectLst/>
                        </a:rPr>
                        <a:t>Патруши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III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4526"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Лебедева Любовь Михайловна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МАУДО «ЦВР СГО»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III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12927" y="869891"/>
            <a:ext cx="7141058" cy="800219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Победители  муниципального конкурса на лучшую методическую разработку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«Интернет: возможности, компетенции, безопасность»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447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8723"/>
              </p:ext>
            </p:extLst>
          </p:nvPr>
        </p:nvGraphicFramePr>
        <p:xfrm>
          <a:off x="683568" y="908719"/>
          <a:ext cx="6408711" cy="4529337"/>
        </p:xfrm>
        <a:graphic>
          <a:graphicData uri="http://schemas.openxmlformats.org/drawingml/2006/table">
            <a:tbl>
              <a:tblPr/>
              <a:tblGrid>
                <a:gridCol w="3451379"/>
                <a:gridCol w="2957332"/>
              </a:tblGrid>
              <a:tr h="1521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источникам финансирования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2017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Местный бюджет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384484,406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Областной</a:t>
                      </a:r>
                      <a:r>
                        <a:rPr lang="ru-RU" sz="18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бюджет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674138,440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41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Федеральный</a:t>
                      </a:r>
                      <a:r>
                        <a:rPr lang="ru-RU" sz="18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бюджет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655,410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Внебюджетные средства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67220,082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1126498,338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31303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7432028"/>
              </p:ext>
            </p:extLst>
          </p:nvPr>
        </p:nvGraphicFramePr>
        <p:xfrm>
          <a:off x="1011230" y="1988840"/>
          <a:ext cx="6081050" cy="3744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31305"/>
                <a:gridCol w="2260849"/>
                <a:gridCol w="1288896"/>
              </a:tblGrid>
              <a:tr h="229920"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ФИО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930" marR="6093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ОУ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930" marR="6093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Место 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930" marR="60930" marT="0" marB="0"/>
                </a:tc>
              </a:tr>
              <a:tr h="16751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</a:rPr>
                        <a:t>Горнушкина</a:t>
                      </a:r>
                      <a:r>
                        <a:rPr lang="ru-RU" sz="1400" b="1" dirty="0">
                          <a:effectLst/>
                        </a:rPr>
                        <a:t> Варвара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</a:rPr>
                        <a:t>Тарзьян</a:t>
                      </a:r>
                      <a:r>
                        <a:rPr lang="ru-RU" sz="1400" b="1" dirty="0">
                          <a:effectLst/>
                        </a:rPr>
                        <a:t> Дарья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Хржановский Роман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930" marR="6093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МАОУ ООШ № 15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г. Сысерть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930" marR="6093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I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930" marR="60930" marT="0" marB="0"/>
                </a:tc>
              </a:tr>
              <a:tr h="68976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Тихонин Константин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930" marR="6093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ГБОУ СО КШИ «СКК им. Капитана 1 ранга М.В. Банных»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930" marR="6093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II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930" marR="60930" marT="0" marB="0"/>
                </a:tc>
              </a:tr>
              <a:tr h="68976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Мельник Елена 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930" marR="6093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ГБОУ СО КШИ «СКК им. Капитана 1 ранга М.В. Банных»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930" marR="6093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II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930" marR="60930" marT="0" marB="0"/>
                </a:tc>
              </a:tr>
              <a:tr h="459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Плещёва Мария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930" marR="6093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МАДОУ «Детский сад № 29» п. Бобровский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930" marR="6093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III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930" marR="6093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27584" y="731391"/>
            <a:ext cx="5832648" cy="10772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Победители 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муниципального конкурса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«Интернет – территория без опасности!»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9603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392" y="857251"/>
            <a:ext cx="7514035" cy="1314449"/>
          </a:xfrm>
        </p:spPr>
        <p:txBody>
          <a:bodyPr>
            <a:noAutofit/>
          </a:bodyPr>
          <a:lstStyle/>
          <a:p>
            <a:pPr algn="l"/>
            <a:r>
              <a:rPr lang="ru-RU" sz="4500" b="1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5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500" b="1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5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5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АВГУСТОВСКИЙ ПЕДАГОГИЧЕСКИЙ ФОРУМ 2017</a:t>
            </a:r>
            <a:endParaRPr lang="ru-RU" sz="45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018" y="233343"/>
            <a:ext cx="735409" cy="1289651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698" y="2550226"/>
            <a:ext cx="4540640" cy="34086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670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4664"/>
            <a:ext cx="7968000" cy="59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6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857232"/>
            <a:ext cx="7226598" cy="48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235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41514"/>
            <a:ext cx="2264503" cy="19159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188640"/>
            <a:ext cx="2250182" cy="18688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869160"/>
            <a:ext cx="2250182" cy="1872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0" y="4869159"/>
            <a:ext cx="2264503" cy="18509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8024" y="2276871"/>
            <a:ext cx="2250182" cy="23042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4944" y="188640"/>
            <a:ext cx="1962150" cy="18688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34943" y="4869160"/>
            <a:ext cx="1962151" cy="1872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81809" y="2276871"/>
            <a:ext cx="1962150" cy="23042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9509" y="2276871"/>
            <a:ext cx="2264503" cy="230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08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9620"/>
            <a:ext cx="4218924" cy="234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3465016"/>
            <a:ext cx="3955100" cy="298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573016"/>
            <a:ext cx="3843640" cy="288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2574" y="476672"/>
            <a:ext cx="3726000" cy="24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469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951" y="217274"/>
            <a:ext cx="4230527" cy="280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3456734"/>
            <a:ext cx="2808000" cy="30522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3447711"/>
            <a:ext cx="4653542" cy="30612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560" y="217274"/>
            <a:ext cx="3792000" cy="28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907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132856"/>
            <a:ext cx="6703555" cy="453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20" y="214290"/>
            <a:ext cx="5012436" cy="34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65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5560264" cy="370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120320"/>
            <a:ext cx="4867485" cy="65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627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392" y="857251"/>
            <a:ext cx="7514035" cy="1314449"/>
          </a:xfrm>
        </p:spPr>
        <p:txBody>
          <a:bodyPr>
            <a:noAutofit/>
          </a:bodyPr>
          <a:lstStyle/>
          <a:p>
            <a:pPr algn="l"/>
            <a:r>
              <a:rPr lang="ru-RU" sz="4500" b="1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5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500" b="1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5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5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АВГУСТОВСКИЙ ПЕДАГОГИЧЕСКИЙ ФОРУМ 2017</a:t>
            </a:r>
            <a:endParaRPr lang="ru-RU" sz="45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018" y="233343"/>
            <a:ext cx="735409" cy="1289651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698" y="2550226"/>
            <a:ext cx="4540640" cy="34086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894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706</TotalTime>
  <Words>801</Words>
  <Application>Microsoft Office PowerPoint</Application>
  <PresentationFormat>Экран (4:3)</PresentationFormat>
  <Paragraphs>265</Paragraphs>
  <Slides>33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42" baseType="lpstr">
      <vt:lpstr>Arial</vt:lpstr>
      <vt:lpstr>Calibri</vt:lpstr>
      <vt:lpstr>Corbel</vt:lpstr>
      <vt:lpstr>Tahoma</vt:lpstr>
      <vt:lpstr>Times New Roman</vt:lpstr>
      <vt:lpstr>Trebuchet MS</vt:lpstr>
      <vt:lpstr>Wingdings 3</vt:lpstr>
      <vt:lpstr>Грань</vt:lpstr>
      <vt:lpstr>Параллакс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АВГУСТОВСКИЙ ПЕДАГОГИЧЕСКИЙ ФОРУМ 2017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АВГУСТОВСКИЙ ПЕДАГОГИЧЕСКИЙ ФОРУМ 2017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АВГУСТОВСКИЙ ПЕДАГОГИЧЕСКИЙ ФОРУМ 2017</vt:lpstr>
      <vt:lpstr>Победители  муниципального конкурса на лучшую методическую разработку «Интернет: возможности, компетенции, безопасность» </vt:lpstr>
      <vt:lpstr>Победители   муниципального конкурса «Интернет – территория без опасности!» </vt:lpstr>
      <vt:lpstr>  АВГУСТОВСКИЙ ПЕДАГОГИЧЕСКИЙ ФОРУМ 2017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37</cp:revision>
  <dcterms:created xsi:type="dcterms:W3CDTF">2017-08-16T09:26:17Z</dcterms:created>
  <dcterms:modified xsi:type="dcterms:W3CDTF">2017-08-23T13:13:03Z</dcterms:modified>
</cp:coreProperties>
</file>