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8" r:id="rId5"/>
    <p:sldId id="267" r:id="rId6"/>
    <p:sldId id="266" r:id="rId7"/>
    <p:sldId id="265" r:id="rId8"/>
    <p:sldId id="264" r:id="rId9"/>
    <p:sldId id="270" r:id="rId10"/>
    <p:sldId id="276" r:id="rId11"/>
    <p:sldId id="263" r:id="rId12"/>
    <p:sldId id="262" r:id="rId13"/>
    <p:sldId id="277" r:id="rId14"/>
    <p:sldId id="275" r:id="rId15"/>
    <p:sldId id="274" r:id="rId16"/>
    <p:sldId id="273" r:id="rId17"/>
    <p:sldId id="272" r:id="rId18"/>
    <p:sldId id="271" r:id="rId19"/>
    <p:sldId id="278" r:id="rId20"/>
    <p:sldId id="279" r:id="rId21"/>
    <p:sldId id="280" r:id="rId22"/>
    <p:sldId id="281" r:id="rId23"/>
    <p:sldId id="282" r:id="rId24"/>
    <p:sldId id="283" r:id="rId25"/>
    <p:sldId id="290" r:id="rId26"/>
    <p:sldId id="284" r:id="rId27"/>
    <p:sldId id="291" r:id="rId28"/>
    <p:sldId id="288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66FF"/>
    <a:srgbClr val="0000FF"/>
    <a:srgbClr val="3366FF"/>
    <a:srgbClr val="005828"/>
    <a:srgbClr val="66FFCC"/>
    <a:srgbClr val="CCFFFF"/>
    <a:srgbClr val="F3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61" autoAdjust="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49705567709761E-2"/>
          <c:y val="6.5811930275534558E-2"/>
          <c:w val="0.43909238395384204"/>
          <c:h val="0.8407933070866144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</c:spPr>
          </c:dPt>
          <c:dPt>
            <c:idx val="2"/>
            <c:bubble3D val="0"/>
            <c:spPr>
              <a:solidFill>
                <a:srgbClr val="33CCFF"/>
              </a:solidFill>
            </c:spPr>
          </c:dPt>
          <c:cat>
            <c:strRef>
              <c:f>Sheet1!$B$1:$E$1</c:f>
              <c:strCache>
                <c:ptCount val="3"/>
                <c:pt idx="0">
                  <c:v>Соглашения заключены</c:v>
                </c:pt>
                <c:pt idx="1">
                  <c:v>Планируется заключение к 01.09.2020 г</c:v>
                </c:pt>
                <c:pt idx="2">
                  <c:v>Другое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</c:v>
                </c:pt>
                <c:pt idx="1">
                  <c:v>62.4</c:v>
                </c:pt>
                <c:pt idx="2">
                  <c:v>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cat>
            <c:strRef>
              <c:f>Sheet1!$B$1:$E$1</c:f>
              <c:strCache>
                <c:ptCount val="3"/>
                <c:pt idx="0">
                  <c:v>Соглашения заключены</c:v>
                </c:pt>
                <c:pt idx="1">
                  <c:v>Планируется заключение к 01.09.2020 г</c:v>
                </c:pt>
                <c:pt idx="2">
                  <c:v>Другое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cat>
            <c:strRef>
              <c:f>Sheet1!$B$1:$E$1</c:f>
              <c:strCache>
                <c:ptCount val="3"/>
                <c:pt idx="0">
                  <c:v>Соглашения заключены</c:v>
                </c:pt>
                <c:pt idx="1">
                  <c:v>Планируется заключение к 01.09.2020 г</c:v>
                </c:pt>
                <c:pt idx="2">
                  <c:v>Другое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2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005865403743861"/>
          <c:y val="6.785619010738414E-2"/>
          <c:w val="0.39219760121671832"/>
          <c:h val="0.83924837264194452"/>
        </c:manualLayout>
      </c:layout>
      <c:overlay val="0"/>
      <c:spPr>
        <a:solidFill>
          <a:srgbClr val="CCFFFF"/>
        </a:solidFill>
        <a:ln w="3175"/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0D94E-CB99-45AE-A4AB-A872C870DD30}" type="doc">
      <dgm:prSet loTypeId="urn:microsoft.com/office/officeart/2005/8/layout/arrow2" loCatId="process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D2F299C-C477-439C-A7E0-318C6FC5619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Формирование ИОТ </a:t>
          </a:r>
          <a:endParaRPr lang="ru-RU" sz="1400" b="1" dirty="0"/>
        </a:p>
      </dgm:t>
    </dgm:pt>
    <dgm:pt modelId="{6FE12B6F-6F98-425F-946B-0A8158326CD9}" type="parTrans" cxnId="{8D4FB9BB-7C77-4D01-AB2A-67B5F306FB66}">
      <dgm:prSet/>
      <dgm:spPr/>
      <dgm:t>
        <a:bodyPr/>
        <a:lstStyle/>
        <a:p>
          <a:endParaRPr lang="ru-RU"/>
        </a:p>
      </dgm:t>
    </dgm:pt>
    <dgm:pt modelId="{31A5FD56-64A0-43FD-ABFE-951C17F9BB78}" type="sibTrans" cxnId="{8D4FB9BB-7C77-4D01-AB2A-67B5F306FB66}">
      <dgm:prSet/>
      <dgm:spPr/>
      <dgm:t>
        <a:bodyPr/>
        <a:lstStyle/>
        <a:p>
          <a:endParaRPr lang="ru-RU"/>
        </a:p>
      </dgm:t>
    </dgm:pt>
    <dgm:pt modelId="{964C14BB-3831-4C66-B447-3C3D5E2E9031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Профессиональная ориентация молодежи</a:t>
          </a:r>
          <a:endParaRPr lang="ru-RU" sz="1400" b="1" dirty="0"/>
        </a:p>
      </dgm:t>
    </dgm:pt>
    <dgm:pt modelId="{E32B92CC-7021-4B6E-8ADF-4C2007ECF03C}" type="parTrans" cxnId="{BBFA4D3E-D650-4D37-A25F-9435481F0FE7}">
      <dgm:prSet/>
      <dgm:spPr/>
      <dgm:t>
        <a:bodyPr/>
        <a:lstStyle/>
        <a:p>
          <a:endParaRPr lang="ru-RU"/>
        </a:p>
      </dgm:t>
    </dgm:pt>
    <dgm:pt modelId="{342EA415-6651-4DB4-90BA-39EB9FCCFFFC}" type="sibTrans" cxnId="{BBFA4D3E-D650-4D37-A25F-9435481F0FE7}">
      <dgm:prSet/>
      <dgm:spPr/>
      <dgm:t>
        <a:bodyPr/>
        <a:lstStyle/>
        <a:p>
          <a:endParaRPr lang="ru-RU"/>
        </a:p>
      </dgm:t>
    </dgm:pt>
    <dgm:pt modelId="{6645E15D-D665-41F9-9AEA-5AE63B5EC7ED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Современные технологии</a:t>
          </a:r>
          <a:endParaRPr lang="ru-RU" sz="1400" b="1" dirty="0"/>
        </a:p>
      </dgm:t>
    </dgm:pt>
    <dgm:pt modelId="{9BE78084-F8E3-4379-81D5-D087A9251F6D}" type="parTrans" cxnId="{83A5AB27-D140-4689-893D-D5F9EDF6E304}">
      <dgm:prSet/>
      <dgm:spPr/>
      <dgm:t>
        <a:bodyPr/>
        <a:lstStyle/>
        <a:p>
          <a:endParaRPr lang="ru-RU"/>
        </a:p>
      </dgm:t>
    </dgm:pt>
    <dgm:pt modelId="{9B181437-DB24-403B-A16F-42D652B93CD9}" type="sibTrans" cxnId="{83A5AB27-D140-4689-893D-D5F9EDF6E304}">
      <dgm:prSet/>
      <dgm:spPr/>
      <dgm:t>
        <a:bodyPr/>
        <a:lstStyle/>
        <a:p>
          <a:endParaRPr lang="ru-RU"/>
        </a:p>
      </dgm:t>
    </dgm:pt>
    <dgm:pt modelId="{8DAAFE4D-39DC-4D36-8BD8-4DB1F8B35FC4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Новые (современные) ОУ</a:t>
          </a:r>
          <a:endParaRPr lang="ru-RU" sz="1400" b="1" dirty="0"/>
        </a:p>
      </dgm:t>
    </dgm:pt>
    <dgm:pt modelId="{4ABE6FF6-159E-48FC-944E-9CAF776C5726}" type="parTrans" cxnId="{7855FCBD-C84F-4939-9804-AEE061251E45}">
      <dgm:prSet/>
      <dgm:spPr/>
      <dgm:t>
        <a:bodyPr/>
        <a:lstStyle/>
        <a:p>
          <a:endParaRPr lang="ru-RU"/>
        </a:p>
      </dgm:t>
    </dgm:pt>
    <dgm:pt modelId="{EC97C413-7B1A-493C-9C43-B55B6F54F278}" type="sibTrans" cxnId="{7855FCBD-C84F-4939-9804-AEE061251E45}">
      <dgm:prSet/>
      <dgm:spPr/>
      <dgm:t>
        <a:bodyPr/>
        <a:lstStyle/>
        <a:p>
          <a:endParaRPr lang="ru-RU"/>
        </a:p>
      </dgm:t>
    </dgm:pt>
    <dgm:pt modelId="{A133B69A-C9FB-4640-A9BE-E53A65AAA609}" type="pres">
      <dgm:prSet presAssocID="{4890D94E-CB99-45AE-A4AB-A872C870DD3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550C1-4F65-4850-83EA-A22C6E503D2F}" type="pres">
      <dgm:prSet presAssocID="{4890D94E-CB99-45AE-A4AB-A872C870DD30}" presName="arrow" presStyleLbl="bgShp" presStyleIdx="0" presStyleCnt="1" custLinFactNeighborX="784" custLinFactNeighborY="-691"/>
      <dgm:spPr>
        <a:solidFill>
          <a:srgbClr val="00B0F0"/>
        </a:solidFill>
      </dgm:spPr>
    </dgm:pt>
    <dgm:pt modelId="{090A6F6E-9348-4ED9-B72B-FB89DE980AE1}" type="pres">
      <dgm:prSet presAssocID="{4890D94E-CB99-45AE-A4AB-A872C870DD30}" presName="arrowDiagram4" presStyleCnt="0"/>
      <dgm:spPr/>
    </dgm:pt>
    <dgm:pt modelId="{239DCA6C-42A1-4E9C-ADBD-7F4499AEDA16}" type="pres">
      <dgm:prSet presAssocID="{1D2F299C-C477-439C-A7E0-318C6FC56196}" presName="bullet4a" presStyleLbl="node1" presStyleIdx="0" presStyleCnt="4"/>
      <dgm:spPr>
        <a:solidFill>
          <a:schemeClr val="bg2">
            <a:lumMod val="75000"/>
          </a:schemeClr>
        </a:solidFill>
      </dgm:spPr>
    </dgm:pt>
    <dgm:pt modelId="{E4E57FE3-1A78-4856-A93E-366B28449787}" type="pres">
      <dgm:prSet presAssocID="{1D2F299C-C477-439C-A7E0-318C6FC56196}" presName="textBox4a" presStyleLbl="revTx" presStyleIdx="0" presStyleCnt="4" custFlipVert="0" custScaleX="144619" custScaleY="69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5809D-807D-4DEB-90C3-6584D3CD4596}" type="pres">
      <dgm:prSet presAssocID="{964C14BB-3831-4C66-B447-3C3D5E2E9031}" presName="bullet4b" presStyleLbl="node1" presStyleIdx="1" presStyleCnt="4"/>
      <dgm:spPr>
        <a:solidFill>
          <a:schemeClr val="bg2">
            <a:lumMod val="75000"/>
          </a:schemeClr>
        </a:solidFill>
      </dgm:spPr>
    </dgm:pt>
    <dgm:pt modelId="{3E5910AB-0B0F-4D27-B5D0-C1CC12F7A839}" type="pres">
      <dgm:prSet presAssocID="{964C14BB-3831-4C66-B447-3C3D5E2E9031}" presName="textBox4b" presStyleLbl="revTx" presStyleIdx="1" presStyleCnt="4" custScaleX="128835" custScaleY="31796" custLinFactNeighborX="-2877" custLinFactNeighborY="-24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7FF07-8553-47FF-AE5E-768CF474C666}" type="pres">
      <dgm:prSet presAssocID="{6645E15D-D665-41F9-9AEA-5AE63B5EC7ED}" presName="bullet4c" presStyleLbl="node1" presStyleIdx="2" presStyleCnt="4"/>
      <dgm:spPr>
        <a:solidFill>
          <a:schemeClr val="bg2">
            <a:lumMod val="50000"/>
          </a:schemeClr>
        </a:solidFill>
      </dgm:spPr>
    </dgm:pt>
    <dgm:pt modelId="{7999E379-6CD2-4AA7-B256-8D671328831B}" type="pres">
      <dgm:prSet presAssocID="{6645E15D-D665-41F9-9AEA-5AE63B5EC7ED}" presName="textBox4c" presStyleLbl="revTx" presStyleIdx="2" presStyleCnt="4" custScaleX="126412" custScaleY="81246" custLinFactNeighborX="-129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561BD-2669-42A8-AA47-340D7BE690D2}" type="pres">
      <dgm:prSet presAssocID="{8DAAFE4D-39DC-4D36-8BD8-4DB1F8B35FC4}" presName="bullet4d" presStyleLbl="node1" presStyleIdx="3" presStyleCnt="4" custLinFactNeighborX="40710" custLinFactNeighborY="-10416"/>
      <dgm:spPr>
        <a:solidFill>
          <a:schemeClr val="bg2">
            <a:lumMod val="25000"/>
          </a:schemeClr>
        </a:solidFill>
      </dgm:spPr>
    </dgm:pt>
    <dgm:pt modelId="{6D6C0D93-0DBC-4261-B903-11D87A601528}" type="pres">
      <dgm:prSet presAssocID="{8DAAFE4D-39DC-4D36-8BD8-4DB1F8B35FC4}" presName="textBox4d" presStyleLbl="revTx" presStyleIdx="3" presStyleCnt="4" custScaleX="136677" custScaleY="36766" custLinFactNeighborX="-19261" custLinFactNeighborY="-27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BC39F-B97B-49AC-BEE0-779F627E3052}" type="presOf" srcId="{964C14BB-3831-4C66-B447-3C3D5E2E9031}" destId="{3E5910AB-0B0F-4D27-B5D0-C1CC12F7A839}" srcOrd="0" destOrd="0" presId="urn:microsoft.com/office/officeart/2005/8/layout/arrow2"/>
    <dgm:cxn modelId="{7855FCBD-C84F-4939-9804-AEE061251E45}" srcId="{4890D94E-CB99-45AE-A4AB-A872C870DD30}" destId="{8DAAFE4D-39DC-4D36-8BD8-4DB1F8B35FC4}" srcOrd="3" destOrd="0" parTransId="{4ABE6FF6-159E-48FC-944E-9CAF776C5726}" sibTransId="{EC97C413-7B1A-493C-9C43-B55B6F54F278}"/>
    <dgm:cxn modelId="{6A13010C-0063-4C96-B074-63C6369C3FE0}" type="presOf" srcId="{1D2F299C-C477-439C-A7E0-318C6FC56196}" destId="{E4E57FE3-1A78-4856-A93E-366B28449787}" srcOrd="0" destOrd="0" presId="urn:microsoft.com/office/officeart/2005/8/layout/arrow2"/>
    <dgm:cxn modelId="{BBFA4D3E-D650-4D37-A25F-9435481F0FE7}" srcId="{4890D94E-CB99-45AE-A4AB-A872C870DD30}" destId="{964C14BB-3831-4C66-B447-3C3D5E2E9031}" srcOrd="1" destOrd="0" parTransId="{E32B92CC-7021-4B6E-8ADF-4C2007ECF03C}" sibTransId="{342EA415-6651-4DB4-90BA-39EB9FCCFFFC}"/>
    <dgm:cxn modelId="{2023C058-2A47-4347-B127-9F5C56F621B1}" type="presOf" srcId="{6645E15D-D665-41F9-9AEA-5AE63B5EC7ED}" destId="{7999E379-6CD2-4AA7-B256-8D671328831B}" srcOrd="0" destOrd="0" presId="urn:microsoft.com/office/officeart/2005/8/layout/arrow2"/>
    <dgm:cxn modelId="{FC235022-B18B-44F7-82D7-E12BC871CD2E}" type="presOf" srcId="{4890D94E-CB99-45AE-A4AB-A872C870DD30}" destId="{A133B69A-C9FB-4640-A9BE-E53A65AAA609}" srcOrd="0" destOrd="0" presId="urn:microsoft.com/office/officeart/2005/8/layout/arrow2"/>
    <dgm:cxn modelId="{E3162B7F-F652-4DF3-8F57-3B7078E4D877}" type="presOf" srcId="{8DAAFE4D-39DC-4D36-8BD8-4DB1F8B35FC4}" destId="{6D6C0D93-0DBC-4261-B903-11D87A601528}" srcOrd="0" destOrd="0" presId="urn:microsoft.com/office/officeart/2005/8/layout/arrow2"/>
    <dgm:cxn modelId="{8D4FB9BB-7C77-4D01-AB2A-67B5F306FB66}" srcId="{4890D94E-CB99-45AE-A4AB-A872C870DD30}" destId="{1D2F299C-C477-439C-A7E0-318C6FC56196}" srcOrd="0" destOrd="0" parTransId="{6FE12B6F-6F98-425F-946B-0A8158326CD9}" sibTransId="{31A5FD56-64A0-43FD-ABFE-951C17F9BB78}"/>
    <dgm:cxn modelId="{83A5AB27-D140-4689-893D-D5F9EDF6E304}" srcId="{4890D94E-CB99-45AE-A4AB-A872C870DD30}" destId="{6645E15D-D665-41F9-9AEA-5AE63B5EC7ED}" srcOrd="2" destOrd="0" parTransId="{9BE78084-F8E3-4379-81D5-D087A9251F6D}" sibTransId="{9B181437-DB24-403B-A16F-42D652B93CD9}"/>
    <dgm:cxn modelId="{1613CA89-3A3C-4A04-A2B6-0321548155BF}" type="presParOf" srcId="{A133B69A-C9FB-4640-A9BE-E53A65AAA609}" destId="{59E550C1-4F65-4850-83EA-A22C6E503D2F}" srcOrd="0" destOrd="0" presId="urn:microsoft.com/office/officeart/2005/8/layout/arrow2"/>
    <dgm:cxn modelId="{5ECC6C3A-4B2A-4067-85C3-8AC39F6AAF6F}" type="presParOf" srcId="{A133B69A-C9FB-4640-A9BE-E53A65AAA609}" destId="{090A6F6E-9348-4ED9-B72B-FB89DE980AE1}" srcOrd="1" destOrd="0" presId="urn:microsoft.com/office/officeart/2005/8/layout/arrow2"/>
    <dgm:cxn modelId="{0D1F1A6F-FAEE-4738-A5F0-59D52F24D8E6}" type="presParOf" srcId="{090A6F6E-9348-4ED9-B72B-FB89DE980AE1}" destId="{239DCA6C-42A1-4E9C-ADBD-7F4499AEDA16}" srcOrd="0" destOrd="0" presId="urn:microsoft.com/office/officeart/2005/8/layout/arrow2"/>
    <dgm:cxn modelId="{AFFF62EE-4F47-40C9-AF08-3ECA1E1E43BE}" type="presParOf" srcId="{090A6F6E-9348-4ED9-B72B-FB89DE980AE1}" destId="{E4E57FE3-1A78-4856-A93E-366B28449787}" srcOrd="1" destOrd="0" presId="urn:microsoft.com/office/officeart/2005/8/layout/arrow2"/>
    <dgm:cxn modelId="{E56096EA-C036-434F-8501-CDF3F75D4F62}" type="presParOf" srcId="{090A6F6E-9348-4ED9-B72B-FB89DE980AE1}" destId="{4395809D-807D-4DEB-90C3-6584D3CD4596}" srcOrd="2" destOrd="0" presId="urn:microsoft.com/office/officeart/2005/8/layout/arrow2"/>
    <dgm:cxn modelId="{F122E164-1412-4D20-BAEE-FFFAFAF6C512}" type="presParOf" srcId="{090A6F6E-9348-4ED9-B72B-FB89DE980AE1}" destId="{3E5910AB-0B0F-4D27-B5D0-C1CC12F7A839}" srcOrd="3" destOrd="0" presId="urn:microsoft.com/office/officeart/2005/8/layout/arrow2"/>
    <dgm:cxn modelId="{29C8B3EC-FC8E-42D6-B523-1E4C10C0E519}" type="presParOf" srcId="{090A6F6E-9348-4ED9-B72B-FB89DE980AE1}" destId="{D3D7FF07-8553-47FF-AE5E-768CF474C666}" srcOrd="4" destOrd="0" presId="urn:microsoft.com/office/officeart/2005/8/layout/arrow2"/>
    <dgm:cxn modelId="{1820C075-F99E-42CC-8AEE-DDFF20637964}" type="presParOf" srcId="{090A6F6E-9348-4ED9-B72B-FB89DE980AE1}" destId="{7999E379-6CD2-4AA7-B256-8D671328831B}" srcOrd="5" destOrd="0" presId="urn:microsoft.com/office/officeart/2005/8/layout/arrow2"/>
    <dgm:cxn modelId="{20F55987-E54F-462C-9E28-636CAE93FAF8}" type="presParOf" srcId="{090A6F6E-9348-4ED9-B72B-FB89DE980AE1}" destId="{B22561BD-2669-42A8-AA47-340D7BE690D2}" srcOrd="6" destOrd="0" presId="urn:microsoft.com/office/officeart/2005/8/layout/arrow2"/>
    <dgm:cxn modelId="{4445BE66-7B19-47B9-A4AE-4A390A9A180F}" type="presParOf" srcId="{090A6F6E-9348-4ED9-B72B-FB89DE980AE1}" destId="{6D6C0D93-0DBC-4261-B903-11D87A60152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550C1-4F65-4850-83EA-A22C6E503D2F}">
      <dsp:nvSpPr>
        <dsp:cNvPr id="0" name=""/>
        <dsp:cNvSpPr/>
      </dsp:nvSpPr>
      <dsp:spPr>
        <a:xfrm>
          <a:off x="287095" y="0"/>
          <a:ext cx="7166417" cy="4479011"/>
        </a:xfrm>
        <a:prstGeom prst="swooshArrow">
          <a:avLst>
            <a:gd name="adj1" fmla="val 25000"/>
            <a:gd name="adj2" fmla="val 25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39DCA6C-42A1-4E9C-ADBD-7F4499AEDA16}">
      <dsp:nvSpPr>
        <dsp:cNvPr id="0" name=""/>
        <dsp:cNvSpPr/>
      </dsp:nvSpPr>
      <dsp:spPr>
        <a:xfrm>
          <a:off x="936803" y="3330592"/>
          <a:ext cx="164827" cy="164827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57FE3-1A78-4856-A93E-366B28449787}">
      <dsp:nvSpPr>
        <dsp:cNvPr id="0" name=""/>
        <dsp:cNvSpPr/>
      </dsp:nvSpPr>
      <dsp:spPr>
        <a:xfrm>
          <a:off x="745823" y="3577368"/>
          <a:ext cx="1772244" cy="73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9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ИОТ </a:t>
          </a:r>
          <a:endParaRPr lang="ru-RU" sz="1400" b="1" kern="1200" dirty="0"/>
        </a:p>
      </dsp:txBody>
      <dsp:txXfrm>
        <a:off x="745823" y="3577368"/>
        <a:ext cx="1772244" cy="737280"/>
      </dsp:txXfrm>
    </dsp:sp>
    <dsp:sp modelId="{4395809D-807D-4DEB-90C3-6584D3CD4596}">
      <dsp:nvSpPr>
        <dsp:cNvPr id="0" name=""/>
        <dsp:cNvSpPr/>
      </dsp:nvSpPr>
      <dsp:spPr>
        <a:xfrm>
          <a:off x="2101346" y="2288774"/>
          <a:ext cx="286656" cy="286656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910AB-0B0F-4D27-B5D0-C1CC12F7A839}">
      <dsp:nvSpPr>
        <dsp:cNvPr id="0" name=""/>
        <dsp:cNvSpPr/>
      </dsp:nvSpPr>
      <dsp:spPr>
        <a:xfrm>
          <a:off x="1984401" y="2637407"/>
          <a:ext cx="1938899" cy="65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93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Профессиональная ориентация молодежи</a:t>
          </a:r>
          <a:endParaRPr lang="ru-RU" sz="1400" b="1" kern="1200" dirty="0"/>
        </a:p>
      </dsp:txBody>
      <dsp:txXfrm>
        <a:off x="1984401" y="2637407"/>
        <a:ext cx="1938899" cy="650834"/>
      </dsp:txXfrm>
    </dsp:sp>
    <dsp:sp modelId="{D3D7FF07-8553-47FF-AE5E-768CF474C666}">
      <dsp:nvSpPr>
        <dsp:cNvPr id="0" name=""/>
        <dsp:cNvSpPr/>
      </dsp:nvSpPr>
      <dsp:spPr>
        <a:xfrm>
          <a:off x="3588377" y="1521072"/>
          <a:ext cx="379820" cy="379820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9E379-6CD2-4AA7-B256-8D671328831B}">
      <dsp:nvSpPr>
        <dsp:cNvPr id="0" name=""/>
        <dsp:cNvSpPr/>
      </dsp:nvSpPr>
      <dsp:spPr>
        <a:xfrm>
          <a:off x="3384382" y="1970540"/>
          <a:ext cx="1902434" cy="224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259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Современные технологии</a:t>
          </a:r>
          <a:endParaRPr lang="ru-RU" sz="1400" b="1" kern="1200" dirty="0"/>
        </a:p>
      </dsp:txBody>
      <dsp:txXfrm>
        <a:off x="3384382" y="1970540"/>
        <a:ext cx="1902434" cy="2248912"/>
      </dsp:txXfrm>
    </dsp:sp>
    <dsp:sp modelId="{B22561BD-2669-42A8-AA47-340D7BE690D2}">
      <dsp:nvSpPr>
        <dsp:cNvPr id="0" name=""/>
        <dsp:cNvSpPr/>
      </dsp:nvSpPr>
      <dsp:spPr>
        <a:xfrm>
          <a:off x="5415127" y="960154"/>
          <a:ext cx="508815" cy="508815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C0D93-0DBC-4261-B903-11D87A601528}">
      <dsp:nvSpPr>
        <dsp:cNvPr id="0" name=""/>
        <dsp:cNvSpPr/>
      </dsp:nvSpPr>
      <dsp:spPr>
        <a:xfrm>
          <a:off x="4896543" y="1403597"/>
          <a:ext cx="2056917" cy="118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11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Новые (современные) ОУ</a:t>
          </a:r>
          <a:endParaRPr lang="ru-RU" sz="1400" b="1" kern="1200" dirty="0"/>
        </a:p>
      </dsp:txBody>
      <dsp:txXfrm>
        <a:off x="4896543" y="1403597"/>
        <a:ext cx="2056917" cy="1180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C11A-6AB3-49A0-A93E-08C7CBE2D6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4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FD10-A69E-4CD8-96A9-774B8F71EA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4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257A-EA9D-41EE-B94D-02250FE0A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5BE5-E040-4195-8839-D8F57BE6BE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6AAB5-12E0-44F8-AC28-5CD9E1FB7B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2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9C7C5-74CC-4DCB-8597-83BEAA681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8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17AC-5A32-4FB5-85D8-E066F1063F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E07B-D175-40E9-9AD0-9DD71A438E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4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5F16-A695-4CF4-8AF3-C9493BFBC9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5ACA-0920-46DF-94E0-AA8401849C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2127-F9DA-4653-95A5-5A79C8B22F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0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28EB-602F-4E12-96B4-B63814DFA2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F3F1A-5A20-4FFC-AD91-17935D9EFAE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1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11" Type="http://schemas.openxmlformats.org/officeDocument/2006/relationships/image" Target="../media/image21.jpeg"/><Relationship Id="rId5" Type="http://schemas.openxmlformats.org/officeDocument/2006/relationships/image" Target="../media/image16.emf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9.wdp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503" y="4798419"/>
            <a:ext cx="8671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Оксана Сергеевна </a:t>
            </a:r>
            <a:r>
              <a:rPr lang="ru-RU" sz="16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Колясникова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начальник Управления образования  Администрации Сысертского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городского округа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348" y="2357430"/>
            <a:ext cx="8388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Об </a:t>
            </a:r>
            <a:r>
              <a:rPr lang="ru-RU" sz="2400" b="1" dirty="0">
                <a:solidFill>
                  <a:srgbClr val="0000FF"/>
                </a:solidFill>
              </a:rPr>
              <a:t>основных итогах деятельности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Управления образования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Администрации Сысертского городского округа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 </a:t>
            </a:r>
            <a:r>
              <a:rPr lang="ru-RU" sz="2400" b="1" dirty="0">
                <a:solidFill>
                  <a:srgbClr val="0000FF"/>
                </a:solidFill>
              </a:rPr>
              <a:t>2019-2020 учебном году и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задачах на 2020-2021 учебный год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46" y="0"/>
            <a:ext cx="640054" cy="1053000"/>
          </a:xfrm>
          <a:prstGeom prst="rect">
            <a:avLst/>
          </a:prstGeom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57158" y="285728"/>
            <a:ext cx="6215106" cy="1928826"/>
            <a:chOff x="360" y="720"/>
            <a:chExt cx="5300" cy="3072"/>
          </a:xfrm>
        </p:grpSpPr>
        <p:sp>
          <p:nvSpPr>
            <p:cNvPr id="12" name="Freeform 3"/>
            <p:cNvSpPr>
              <a:spLocks noEditPoints="1"/>
            </p:cNvSpPr>
            <p:nvPr/>
          </p:nvSpPr>
          <p:spPr bwMode="gray">
            <a:xfrm>
              <a:off x="528" y="1248"/>
              <a:ext cx="4357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776" y="2417"/>
              <a:ext cx="1717" cy="1375"/>
              <a:chOff x="1776" y="2417"/>
              <a:chExt cx="1717" cy="1375"/>
            </a:xfrm>
          </p:grpSpPr>
          <p:pic>
            <p:nvPicPr>
              <p:cNvPr id="37" name="Picture 5" descr="Picture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3353"/>
                <a:ext cx="1248" cy="343"/>
              </a:xfrm>
              <a:prstGeom prst="rect">
                <a:avLst/>
              </a:prstGeom>
              <a:noFill/>
            </p:spPr>
          </p:pic>
          <p:sp>
            <p:nvSpPr>
              <p:cNvPr id="38" name="Oval 6"/>
              <p:cNvSpPr>
                <a:spLocks noChangeArrowheads="1"/>
              </p:cNvSpPr>
              <p:nvPr/>
            </p:nvSpPr>
            <p:spPr bwMode="gray">
              <a:xfrm>
                <a:off x="1877" y="2417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gray">
              <a:xfrm>
                <a:off x="1890" y="2423"/>
                <a:ext cx="1603" cy="1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8"/>
              <p:cNvSpPr>
                <a:spLocks noChangeArrowheads="1"/>
              </p:cNvSpPr>
              <p:nvPr/>
            </p:nvSpPr>
            <p:spPr bwMode="gray">
              <a:xfrm>
                <a:off x="1901" y="2433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9"/>
              <p:cNvSpPr>
                <a:spLocks noChangeArrowheads="1"/>
              </p:cNvSpPr>
              <p:nvPr/>
            </p:nvSpPr>
            <p:spPr bwMode="gray">
              <a:xfrm>
                <a:off x="1959" y="2563"/>
                <a:ext cx="888" cy="81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pPr algn="ctr"/>
                <a:r>
                  <a:rPr lang="ru-RU" sz="1200" dirty="0" smtClean="0">
                    <a:solidFill>
                      <a:srgbClr val="FF0000"/>
                    </a:solidFill>
                    <a:latin typeface="Arial Black" pitchFamily="34" charset="0"/>
                  </a:rPr>
                  <a:t>Российское</a:t>
                </a:r>
              </a:p>
              <a:p>
                <a:pPr algn="ctr"/>
                <a:r>
                  <a:rPr lang="ru-RU" sz="1200" dirty="0" smtClean="0">
                    <a:solidFill>
                      <a:srgbClr val="FF0000"/>
                    </a:solidFill>
                    <a:latin typeface="Arial Black" pitchFamily="34" charset="0"/>
                  </a:rPr>
                  <a:t> движение </a:t>
                </a:r>
              </a:p>
              <a:p>
                <a:pPr algn="ctr"/>
                <a:r>
                  <a:rPr lang="ru-RU" sz="1200" dirty="0" smtClean="0">
                    <a:solidFill>
                      <a:srgbClr val="FF0000"/>
                    </a:solidFill>
                    <a:latin typeface="Arial Black" pitchFamily="34" charset="0"/>
                  </a:rPr>
                  <a:t>школьников</a:t>
                </a:r>
                <a:endParaRPr lang="ru-RU" sz="1200" dirty="0">
                  <a:solidFill>
                    <a:srgbClr val="FF00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60" y="2188"/>
              <a:ext cx="1479" cy="1412"/>
              <a:chOff x="360" y="2188"/>
              <a:chExt cx="1479" cy="1412"/>
            </a:xfrm>
          </p:grpSpPr>
          <p:pic>
            <p:nvPicPr>
              <p:cNvPr id="32" name="Picture 11" descr="Picture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924"/>
                <a:ext cx="1056" cy="292"/>
              </a:xfrm>
              <a:prstGeom prst="rect">
                <a:avLst/>
              </a:prstGeom>
              <a:noFill/>
            </p:spPr>
          </p:pic>
          <p:sp>
            <p:nvSpPr>
              <p:cNvPr id="33" name="Oval 12"/>
              <p:cNvSpPr>
                <a:spLocks noChangeArrowheads="1"/>
              </p:cNvSpPr>
              <p:nvPr/>
            </p:nvSpPr>
            <p:spPr bwMode="gray"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13"/>
              <p:cNvSpPr>
                <a:spLocks noChangeArrowheads="1"/>
              </p:cNvSpPr>
              <p:nvPr/>
            </p:nvSpPr>
            <p:spPr bwMode="gray">
              <a:xfrm>
                <a:off x="725" y="2193"/>
                <a:ext cx="839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14"/>
              <p:cNvSpPr>
                <a:spLocks noChangeArrowheads="1"/>
              </p:cNvSpPr>
              <p:nvPr/>
            </p:nvSpPr>
            <p:spPr bwMode="gray">
              <a:xfrm>
                <a:off x="360" y="2201"/>
                <a:ext cx="1479" cy="139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gray">
              <a:xfrm>
                <a:off x="551" y="2223"/>
                <a:ext cx="939" cy="95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pPr algn="ctr"/>
                <a:r>
                  <a:rPr lang="ru-RU" sz="1200" dirty="0" smtClean="0">
                    <a:solidFill>
                      <a:srgbClr val="FF0000"/>
                    </a:solidFill>
                    <a:latin typeface="Arial Black" pitchFamily="34" charset="0"/>
                  </a:rPr>
                  <a:t>Доступная</a:t>
                </a:r>
              </a:p>
              <a:p>
                <a:pPr algn="ctr"/>
                <a:r>
                  <a:rPr lang="ru-RU" sz="1200" dirty="0" smtClean="0">
                    <a:solidFill>
                      <a:srgbClr val="FF0000"/>
                    </a:solidFill>
                    <a:latin typeface="Arial Black" pitchFamily="34" charset="0"/>
                  </a:rPr>
                  <a:t> среда</a:t>
                </a:r>
                <a:endParaRPr lang="ru-RU" sz="1200" dirty="0">
                  <a:solidFill>
                    <a:srgbClr val="FF00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360" y="1215"/>
              <a:ext cx="1035" cy="870"/>
              <a:chOff x="360" y="1215"/>
              <a:chExt cx="1035" cy="870"/>
            </a:xfrm>
          </p:grpSpPr>
          <p:pic>
            <p:nvPicPr>
              <p:cNvPr id="27" name="Picture 17" descr="Picture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847"/>
                <a:ext cx="864" cy="238"/>
              </a:xfrm>
              <a:prstGeom prst="rect">
                <a:avLst/>
              </a:prstGeom>
              <a:noFill/>
            </p:spPr>
          </p:pic>
          <p:sp>
            <p:nvSpPr>
              <p:cNvPr id="28" name="Oval 18"/>
              <p:cNvSpPr>
                <a:spLocks noChangeArrowheads="1"/>
              </p:cNvSpPr>
              <p:nvPr/>
            </p:nvSpPr>
            <p:spPr bwMode="gray">
              <a:xfrm>
                <a:off x="560" y="1326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gray">
              <a:xfrm>
                <a:off x="568" y="1329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gray">
              <a:xfrm>
                <a:off x="360" y="1215"/>
                <a:ext cx="1035" cy="85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gray">
              <a:xfrm>
                <a:off x="609" y="1352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pPr algn="ctr"/>
                <a:r>
                  <a:rPr lang="ru-RU" sz="1200" b="1" dirty="0" err="1" smtClean="0">
                    <a:solidFill>
                      <a:srgbClr val="FF0000"/>
                    </a:solidFill>
                    <a:latin typeface="Arial Black" pitchFamily="34" charset="0"/>
                  </a:rPr>
                  <a:t>Современ</a:t>
                </a:r>
                <a:endParaRPr lang="ru-RU" sz="1200" b="1" dirty="0" smtClean="0">
                  <a:solidFill>
                    <a:srgbClr val="FF0000"/>
                  </a:solidFill>
                  <a:latin typeface="Arial Black" pitchFamily="34" charset="0"/>
                </a:endParaRPr>
              </a:p>
              <a:p>
                <a:pPr algn="ctr"/>
                <a:r>
                  <a:rPr lang="ru-RU" sz="1200" b="1" dirty="0" err="1" smtClean="0">
                    <a:solidFill>
                      <a:srgbClr val="FF0000"/>
                    </a:solidFill>
                    <a:latin typeface="Arial Black" pitchFamily="34" charset="0"/>
                  </a:rPr>
                  <a:t>ная</a:t>
                </a:r>
                <a:r>
                  <a:rPr lang="ru-RU" sz="1200" b="1" dirty="0" smtClean="0">
                    <a:solidFill>
                      <a:srgbClr val="FF0000"/>
                    </a:solidFill>
                    <a:latin typeface="Arial Black" pitchFamily="34" charset="0"/>
                  </a:rPr>
                  <a:t> 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Arial Black" pitchFamily="34" charset="0"/>
                  </a:rPr>
                  <a:t>школа</a:t>
                </a:r>
                <a:endParaRPr lang="ru-RU" sz="1200" b="1" dirty="0">
                  <a:solidFill>
                    <a:srgbClr val="FF00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404" y="822"/>
              <a:ext cx="783" cy="647"/>
              <a:chOff x="1404" y="822"/>
              <a:chExt cx="783" cy="647"/>
            </a:xfrm>
          </p:grpSpPr>
          <p:pic>
            <p:nvPicPr>
              <p:cNvPr id="22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8" y="1283"/>
                <a:ext cx="672" cy="186"/>
              </a:xfrm>
              <a:prstGeom prst="rect">
                <a:avLst/>
              </a:prstGeom>
              <a:noFill/>
            </p:spPr>
          </p:pic>
          <p:sp>
            <p:nvSpPr>
              <p:cNvPr id="23" name="Oval 24"/>
              <p:cNvSpPr>
                <a:spLocks noChangeArrowheads="1"/>
              </p:cNvSpPr>
              <p:nvPr/>
            </p:nvSpPr>
            <p:spPr bwMode="gray">
              <a:xfrm>
                <a:off x="1565" y="960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5"/>
              <p:cNvSpPr>
                <a:spLocks noChangeArrowheads="1"/>
              </p:cNvSpPr>
              <p:nvPr/>
            </p:nvSpPr>
            <p:spPr bwMode="gray">
              <a:xfrm>
                <a:off x="1571" y="962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6"/>
              <p:cNvSpPr>
                <a:spLocks noChangeArrowheads="1"/>
              </p:cNvSpPr>
              <p:nvPr/>
            </p:nvSpPr>
            <p:spPr bwMode="gray">
              <a:xfrm>
                <a:off x="1485" y="966"/>
                <a:ext cx="585" cy="47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7"/>
              <p:cNvSpPr>
                <a:spLocks noChangeArrowheads="1"/>
              </p:cNvSpPr>
              <p:nvPr/>
            </p:nvSpPr>
            <p:spPr bwMode="gray">
              <a:xfrm>
                <a:off x="1404" y="822"/>
                <a:ext cx="783" cy="5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Arial Black" pitchFamily="34" charset="0"/>
                  </a:rPr>
                  <a:t>Успех 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Arial Black" pitchFamily="34" charset="0"/>
                  </a:rPr>
                  <a:t>каждого</a:t>
                </a:r>
              </a:p>
              <a:p>
                <a:pPr algn="ctr"/>
                <a:r>
                  <a:rPr lang="ru-RU" sz="1200" b="1" dirty="0" smtClean="0">
                    <a:solidFill>
                      <a:srgbClr val="FF0000"/>
                    </a:solidFill>
                    <a:latin typeface="Arial Black" pitchFamily="34" charset="0"/>
                  </a:rPr>
                  <a:t> ребенка</a:t>
                </a:r>
                <a:endParaRPr lang="ru-RU" sz="1200" b="1" dirty="0">
                  <a:solidFill>
                    <a:srgbClr val="FF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510" y="720"/>
              <a:ext cx="113" cy="2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 flipV="1">
              <a:off x="410" y="1621"/>
              <a:ext cx="762" cy="2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ru-RU" sz="2000" b="1" i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60" y="2490"/>
              <a:ext cx="113" cy="2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2144" y="2862"/>
              <a:ext cx="113" cy="2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3884" y="2175"/>
              <a:ext cx="1776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3200" dirty="0"/>
            </a:p>
          </p:txBody>
        </p:sp>
      </p:grpSp>
      <p:pic>
        <p:nvPicPr>
          <p:cNvPr id="42" name="Picture 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857232"/>
            <a:ext cx="1071570" cy="133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7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Доля школ, у которых заключены соглашения о сетевом взаимодействии с партнерами</a:t>
            </a:r>
          </a:p>
        </p:txBody>
      </p:sp>
      <p:graphicFrame>
        <p:nvGraphicFramePr>
          <p:cNvPr id="819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517775"/>
          <a:ext cx="40386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Диаграмма" r:id="rId4" imgW="6096000" imgH="4057650" progId="MSGraph.Chart.8">
                  <p:embed followColorScheme="full"/>
                </p:oleObj>
              </mc:Choice>
              <mc:Fallback>
                <p:oleObj name="Диаграмма" r:id="rId4" imgW="6096000" imgH="4057650" progId="MSGraph.Chart.8">
                  <p:embed followColorScheme="full"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7775"/>
                        <a:ext cx="4038600" cy="269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818279"/>
              </p:ext>
            </p:extLst>
          </p:nvPr>
        </p:nvGraphicFramePr>
        <p:xfrm>
          <a:off x="812800" y="1498600"/>
          <a:ext cx="7781925" cy="360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5281613"/>
            <a:ext cx="7829624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5380038"/>
            <a:ext cx="1066800" cy="8413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7576" y="5354142"/>
            <a:ext cx="1219200" cy="8540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6293" y="5376863"/>
            <a:ext cx="1156345" cy="8509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199" y="5369994"/>
            <a:ext cx="873125" cy="8159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715" y="5376367"/>
            <a:ext cx="884238" cy="8318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125" y="5380038"/>
            <a:ext cx="590550" cy="8509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986" y="5383258"/>
            <a:ext cx="1000469" cy="824959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 rot="1749415">
            <a:off x="585382" y="3698143"/>
            <a:ext cx="933074" cy="2393344"/>
          </a:xfrm>
          <a:prstGeom prst="curvedRightArrow">
            <a:avLst>
              <a:gd name="adj1" fmla="val 25000"/>
              <a:gd name="adj2" fmla="val 45331"/>
              <a:gd name="adj3" fmla="val 55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8992" y="2643182"/>
            <a:ext cx="550072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20" y="714356"/>
            <a:ext cx="2786049" cy="127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3000372"/>
            <a:ext cx="2786081" cy="294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0430" y="500042"/>
            <a:ext cx="5429288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Все образовательные учреждения СГО переходят на персонифицированное фиксирование дополнительных программ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4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5" name="Рисунок 4" descr="https://sun9-48.userapi.com/c206728/v206728007/7b34c/QNyneujuLnw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202" y="4245498"/>
            <a:ext cx="1565017" cy="226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2019-2020 уч.год\фотографии 2019-2020 уч.год\Тупиков И.В. команда 2003-2004 г.р.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174" y="1154829"/>
            <a:ext cx="5045075" cy="290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https://apf.mail.ru/cgi-bin/readmsg?id=15966881312108196643;0;4&amp;exif=1&amp;full=1&amp;x-email=omc_sysert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112" y="4245498"/>
            <a:ext cx="1836337" cy="226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1" y="1087845"/>
            <a:ext cx="2549725" cy="296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User\Desktop\Котельникова С. и Кристина\IMG-20200731-WA001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4245497"/>
            <a:ext cx="1656184" cy="226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31419" y="471896"/>
            <a:ext cx="88503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400" b="1" dirty="0">
                <a:solidFill>
                  <a:srgbClr val="002060"/>
                </a:solidFill>
                <a:latin typeface="Trebuchet MS" pitchFamily="34" charset="0"/>
              </a:rPr>
              <a:t>ДОПОЛНИТЕЛЬНОЕ  ОБРАЗОВАНИЕ</a:t>
            </a:r>
          </a:p>
        </p:txBody>
      </p:sp>
      <p:sp>
        <p:nvSpPr>
          <p:cNvPr id="3" name="AutoShape 6" descr="https://apf.mail.ru/cgi-bin/readmsg?id=15966881312108196643;0;3&amp;exif=1&amp;full=1&amp;x-email=omc_sysert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507" y="4228958"/>
            <a:ext cx="2898910" cy="226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sp>
        <p:nvSpPr>
          <p:cNvPr id="2" name="AutoShape 2" descr="https://apf.mail.ru/cgi-bin/readmsg?id=15966881312108196643;0;4&amp;exif=1&amp;full=1&amp;x-email=omc_sysert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apf.mail.ru/cgi-bin/readmsg?id=15966512930347701848;0;1&amp;exif=1&amp;full=1&amp;x-email=omc_sysert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57343" y="1132358"/>
            <a:ext cx="3196470" cy="308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587036"/>
            <a:ext cx="2446427" cy="178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0373" y="4587036"/>
            <a:ext cx="2107977" cy="177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https://apf.mail.ru/cgi-bin/readmsg?id=15966512930347701848;0;3&amp;exif=1&amp;full=1&amp;x-email=omc_sysert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4587036"/>
            <a:ext cx="1580860" cy="178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73B5~1\AppData\Local\Temp\Rar$DIa0.191\8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4633" y="1125834"/>
            <a:ext cx="4887435" cy="309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73B5~1\AppData\Local\Temp\Rar$DIa0.731\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566809"/>
            <a:ext cx="2290936" cy="180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31419" y="471896"/>
            <a:ext cx="88503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400" b="1" dirty="0">
                <a:solidFill>
                  <a:srgbClr val="002060"/>
                </a:solidFill>
                <a:latin typeface="Trebuchet MS" pitchFamily="34" charset="0"/>
              </a:rPr>
              <a:t>ДОПОЛНИТЕЛЬНОЕ 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1684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4483878"/>
              </p:ext>
            </p:extLst>
          </p:nvPr>
        </p:nvGraphicFramePr>
        <p:xfrm>
          <a:off x="827584" y="2125598"/>
          <a:ext cx="7628240" cy="447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1419" y="620688"/>
            <a:ext cx="88503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400" b="1" dirty="0" smtClean="0">
                <a:solidFill>
                  <a:srgbClr val="002060"/>
                </a:solidFill>
                <a:latin typeface="Trebuchet MS" pitchFamily="34" charset="0"/>
              </a:rPr>
              <a:t>Повышение качества образования</a:t>
            </a:r>
            <a:endParaRPr lang="ru-RU" sz="3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40768"/>
            <a:ext cx="41764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855D5D">
                    <a:lumMod val="50000"/>
                  </a:srgbClr>
                </a:solidFill>
                <a:latin typeface="Arial Black" pitchFamily="34" charset="0"/>
              </a:rPr>
              <a:t>Сформировать</a:t>
            </a:r>
          </a:p>
          <a:p>
            <a:pPr lvl="0" algn="ctr"/>
            <a:r>
              <a:rPr lang="ru-RU" sz="1600" b="1" dirty="0">
                <a:solidFill>
                  <a:srgbClr val="855D5D">
                    <a:lumMod val="50000"/>
                  </a:srgbClr>
                </a:solidFill>
                <a:latin typeface="Arial Black" pitchFamily="34" charset="0"/>
              </a:rPr>
              <a:t> социально успешную личность</a:t>
            </a:r>
          </a:p>
          <a:p>
            <a:pPr lvl="0" algn="ctr"/>
            <a:r>
              <a:rPr lang="ru-RU" sz="1600" b="1" dirty="0">
                <a:solidFill>
                  <a:srgbClr val="855D5D">
                    <a:lumMod val="50000"/>
                  </a:srgbClr>
                </a:solidFill>
                <a:latin typeface="Arial Black" pitchFamily="34" charset="0"/>
              </a:rPr>
              <a:t> путем повышения качества образования, обусловленное изменением целей и  условий обучения и воспитания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689715"/>
            <a:ext cx="2500313" cy="163512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4098" name="Picture 2" descr="https://avatars.mds.yandex.net/get-zen_doc/1712263/pub_5e0c169bba281e00b0bedbc9_5e0c16c83639e600b0d0ec86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904" y="620688"/>
            <a:ext cx="3625550" cy="247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4942" y="3643314"/>
            <a:ext cx="3624796" cy="26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s://simg.sputnik.ru/?key=7be7ecb90617f582efc26fadbfd93301cb4c7dd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/>
        </p:blipFill>
        <p:spPr bwMode="auto">
          <a:xfrm>
            <a:off x="7572396" y="2285992"/>
            <a:ext cx="1334297" cy="81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71092"/>
              </p:ext>
            </p:extLst>
          </p:nvPr>
        </p:nvGraphicFramePr>
        <p:xfrm>
          <a:off x="179512" y="500043"/>
          <a:ext cx="4606803" cy="64740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720"/>
                <a:gridCol w="1428760"/>
                <a:gridCol w="719457"/>
                <a:gridCol w="637866"/>
              </a:tblGrid>
              <a:tr h="737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национального проекта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</a:rPr>
                        <a:t>Источник финансирования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</a:rPr>
                        <a:t>Срок выполнения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317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Обеспечение функционирования центров «Точка роста» на базе МАОУ СОШ № 10 д. Большое Седельниково, МАОУ СОШ № 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п. Октябрьский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Национальный проект «Образование» (федеральный  проект «Современная школа»)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Местный бюджет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 vert="vert27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2020-2022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</a:tr>
              <a:tr h="1106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Обновление материально-технической базы  МАОУ СОШ № 6 г. Сысерть, создание центра «Точка роста»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Национальный проект «Образование» (федеральный  проект «Современная школа»)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Федеральный, областной, местный бюджеты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 vert="vert27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</a:tr>
              <a:tr h="92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Обеспечение функционирования научно-учебной лаборатории «Агронаука»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Национальный проект «Образование» (федеральный  проект «Успех каждого ребенка»)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Местный бюджет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 vert="vert27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2020-2022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</a:tr>
              <a:tr h="1106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Обновление материально-технической базы  образовательных организаций Сысертского городского округа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Национальный проект «Образование» (федеральный  проект «Цифровая образовательная среда»)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Федеральный и областной бюджеты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 vert="vert27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2020-2022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</a:tr>
              <a:tr h="737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Строительство школ и детских садов на территории Сысертского городского округа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Национальный проект «Образование»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Областной бюджет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 vert="vert27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2021-2022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20" marR="29820" marT="0" marB="0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6146" name="Picture 2" descr="http://fingramota46.ru/images/img/%D0%92%D0%B5%D1%81%D0%B5%D0%BD%D0%BD%D1%8F%D1%8F_%D1%81%D0%B5%D1%81%D1%81%D0%B8%D1%8F_%D0%BE%D0%BD%D0%BB%D0%B0%D0%B9%D0%BD-%D1%83%D1%80%D0%BE%D0%BA%D0%B8/%D0%9E%D0%BD%D0%BB%D0%B0%D0%B9%D0%BD_-_00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1574" y="3212976"/>
            <a:ext cx="5000494" cy="310470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ingramota46.ru/images/img/%D0%92%D0%B5%D1%81%D0%B5%D0%BD%D0%BD%D1%8F%D1%8F_%D1%81%D0%B5%D1%81%D1%81%D0%B8%D1%8F_%D0%BE%D0%BD%D0%BB%D0%B0%D0%B9%D0%BD-%D1%83%D1%80%D0%BE%D0%BA%D0%B8/2020.07.23_%D0%A0%D0%B5%D0%B7%D1%83%D0%BB%D1%8C%D1%82%D0%B0%D1%82%D1%8B_%D0%B2%D0%B5%D1%81%D0%B5%D0%BD%D0%BD%D0%B5%D0%B9_%D1%81%D0%B5%D1%81%D1%81%D0%B8%D0%B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733" y="620688"/>
            <a:ext cx="7926279" cy="236042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212976"/>
            <a:ext cx="3002307" cy="310470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8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992" y="1588527"/>
            <a:ext cx="8744428" cy="400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3366FF"/>
                </a:solidFill>
              </a:rPr>
              <a:t>Детская общественная организация </a:t>
            </a:r>
            <a:r>
              <a:rPr lang="ru-RU" sz="2000" u="sng" dirty="0" smtClean="0">
                <a:solidFill>
                  <a:srgbClr val="3366FF"/>
                </a:solidFill>
              </a:rPr>
              <a:t>«</a:t>
            </a:r>
            <a:r>
              <a:rPr lang="ru-RU" sz="2000" u="sng" dirty="0">
                <a:solidFill>
                  <a:srgbClr val="3366FF"/>
                </a:solidFill>
              </a:rPr>
              <a:t>Солнечная страна - РДШ»</a:t>
            </a:r>
          </a:p>
        </p:txBody>
      </p:sp>
      <p:pic>
        <p:nvPicPr>
          <p:cNvPr id="8" name="Picture 5" descr="D:\ИСТОРИЯ ДОО\День России 2019\BEQT01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2308863" cy="2084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5342" y="2221310"/>
            <a:ext cx="3059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Активисты «Солнечной страны – РДШ» на встрече с Губернатором Свердловской области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Е.В.Куйвашевым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Franklin Gothic Book"/>
            </a:endParaRPr>
          </a:p>
        </p:txBody>
      </p:sp>
      <p:pic>
        <p:nvPicPr>
          <p:cNvPr id="11" name="Picture 2" descr="F:\РДШ Итоги 2019 г\IMG_43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175" y="3052307"/>
            <a:ext cx="2652970" cy="1480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10206" y="2221310"/>
            <a:ext cx="349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Franklin Gothic Medium" pitchFamily="34" charset="0"/>
              </a:rPr>
              <a:t>Участники наградного мероприятия РДШ  Свердловской области </a:t>
            </a:r>
          </a:p>
        </p:txBody>
      </p:sp>
      <p:pic>
        <p:nvPicPr>
          <p:cNvPr id="14" name="Picture 3" descr="C:\Users\Тамара\Desktop\IMG_E19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4316">
            <a:off x="6500036" y="4572454"/>
            <a:ext cx="2308446" cy="165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396076" y="2285992"/>
            <a:ext cx="2609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Участники Всероссийского наградного мероприятия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«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Добро не уходит на каникулы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».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Грант: 300 000 руб. на реализацию проекта</a:t>
            </a:r>
          </a:p>
        </p:txBody>
      </p:sp>
      <p:pic>
        <p:nvPicPr>
          <p:cNvPr id="16" name="Picture 2" descr="C:\Users\Тамара\Desktop\IMG_E17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572008"/>
            <a:ext cx="2643206" cy="1848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45" y="449776"/>
            <a:ext cx="8470688" cy="130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6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57" y="654722"/>
            <a:ext cx="8461664" cy="360783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blob:https://web.whatsapp.com/d9bb6fe7-6907-4af9-b340-50b2ab31b8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82" y="3356992"/>
            <a:ext cx="5909892" cy="307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643314"/>
            <a:ext cx="3429023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00" y="1110377"/>
            <a:ext cx="972654" cy="138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2600" y="490733"/>
            <a:ext cx="5317481" cy="584775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МАОУ «Средняя общеобразовательная школа № 1»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</a:rPr>
              <a:t>Школьный журнал «</a:t>
            </a:r>
            <a:r>
              <a:rPr lang="ru-RU" sz="1600" b="1" u="sng" dirty="0" err="1">
                <a:solidFill>
                  <a:schemeClr val="bg2">
                    <a:lumMod val="50000"/>
                  </a:schemeClr>
                </a:solidFill>
              </a:rPr>
              <a:t>Friendship</a:t>
            </a:r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16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2" descr="C:\Users\Пользователь\Desktop\август\фото на проекты\английский журнал\Школьный YouTube канал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57" y="4941168"/>
            <a:ext cx="1941127" cy="13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600" y="4561398"/>
            <a:ext cx="2728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</a:rPr>
              <a:t>Школьный </a:t>
            </a:r>
            <a:r>
              <a:rPr lang="ru-RU" sz="1600" u="sng" dirty="0" err="1" smtClean="0">
                <a:solidFill>
                  <a:schemeClr val="bg2">
                    <a:lumMod val="50000"/>
                  </a:schemeClr>
                </a:solidFill>
              </a:rPr>
              <a:t>ютуб</a:t>
            </a: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</a:rPr>
              <a:t>-канал </a:t>
            </a:r>
            <a:endParaRPr lang="ru-RU" sz="16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00" y="3166229"/>
            <a:ext cx="1787722" cy="1264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816457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u="sng" dirty="0" smtClean="0">
                <a:solidFill>
                  <a:schemeClr val="bg2">
                    <a:lumMod val="50000"/>
                  </a:schemeClr>
                </a:solidFill>
              </a:rPr>
              <a:t>Награды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1406">
            <a:off x="1880201" y="3240475"/>
            <a:ext cx="1697398" cy="1200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857">
            <a:off x="3114938" y="3380149"/>
            <a:ext cx="1662752" cy="12470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59896" y="783120"/>
            <a:ext cx="285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МАДОУ № 27 </a:t>
            </a:r>
            <a:r>
              <a:rPr lang="ru-RU" sz="2000" dirty="0" smtClean="0"/>
              <a:t>«Сказка»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1110377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b="1" u="sng" dirty="0" smtClean="0">
                <a:solidFill>
                  <a:schemeClr val="bg2">
                    <a:lumMod val="50000"/>
                  </a:schemeClr>
                </a:solidFill>
                <a:latin typeface="Liberation Serif"/>
                <a:ea typeface="Times New Roman"/>
                <a:cs typeface="Times New Roman"/>
              </a:rPr>
              <a:t>Глобальный проект:</a:t>
            </a:r>
            <a:endParaRPr lang="ru-RU" sz="14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0081" y="3958369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Проект «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Steam group</a:t>
            </a: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7151">
            <a:off x="7014135" y="4470615"/>
            <a:ext cx="1617545" cy="1019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2664">
            <a:off x="3322598" y="1131203"/>
            <a:ext cx="1150344" cy="14287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437">
            <a:off x="7900719" y="2801437"/>
            <a:ext cx="1190193" cy="9726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544" y="1525434"/>
            <a:ext cx="3999534" cy="10061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292" y="4346794"/>
            <a:ext cx="1073412" cy="1188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9891" y="2418479"/>
            <a:ext cx="33202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Цель </a:t>
            </a:r>
            <a:r>
              <a:rPr lang="ru-RU" sz="1400" dirty="0" smtClean="0"/>
              <a:t>проекта: работа специалистов </a:t>
            </a:r>
          </a:p>
          <a:p>
            <a:pPr algn="ctr"/>
            <a:r>
              <a:rPr lang="ru-RU" sz="1400" dirty="0" smtClean="0"/>
              <a:t>с </a:t>
            </a:r>
            <a:r>
              <a:rPr lang="ru-RU" sz="1400" dirty="0"/>
              <a:t>семьями </a:t>
            </a:r>
            <a:r>
              <a:rPr lang="ru-RU" sz="1400" dirty="0" smtClean="0"/>
              <a:t>детей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в возрасте с 2-х </a:t>
            </a:r>
            <a:r>
              <a:rPr lang="ru-RU" sz="1400" dirty="0" smtClean="0"/>
              <a:t>месяцев </a:t>
            </a:r>
            <a:r>
              <a:rPr lang="ru-RU" sz="1400" dirty="0"/>
              <a:t>до 3- х лет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направлена на содействие </a:t>
            </a:r>
            <a:endParaRPr lang="ru-RU" sz="1400" dirty="0" smtClean="0"/>
          </a:p>
          <a:p>
            <a:pPr algn="ctr"/>
            <a:r>
              <a:rPr lang="ru-RU" sz="1400" dirty="0" smtClean="0"/>
              <a:t>оптимальному </a:t>
            </a:r>
            <a:r>
              <a:rPr lang="ru-RU" sz="1400" dirty="0"/>
              <a:t>развитию детей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7503" y="5535542"/>
            <a:ext cx="3680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/>
              <a:t>Цель проекта</a:t>
            </a:r>
            <a:r>
              <a:rPr lang="ru-RU" sz="1400" dirty="0" smtClean="0"/>
              <a:t>: разработка и внедрение </a:t>
            </a:r>
          </a:p>
          <a:p>
            <a:pPr algn="ctr"/>
            <a:r>
              <a:rPr lang="ru-RU" sz="1400" dirty="0" smtClean="0"/>
              <a:t>плана </a:t>
            </a:r>
            <a:r>
              <a:rPr lang="ru-RU" sz="1400" dirty="0"/>
              <a:t>работы по социально-личностному </a:t>
            </a:r>
            <a:endParaRPr lang="ru-RU" sz="1400" dirty="0" smtClean="0"/>
          </a:p>
          <a:p>
            <a:pPr algn="ctr"/>
            <a:r>
              <a:rPr lang="ru-RU" sz="1400" dirty="0" smtClean="0"/>
              <a:t>развитию дошкольников; </a:t>
            </a:r>
          </a:p>
          <a:p>
            <a:pPr algn="ctr"/>
            <a:r>
              <a:rPr lang="ru-RU" sz="1400" dirty="0" smtClean="0"/>
              <a:t>внедрение информационных технологий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78252" y="1426583"/>
            <a:ext cx="22910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/>
              <a:t>Цель проекта</a:t>
            </a:r>
            <a:r>
              <a:rPr lang="ru-RU" sz="1400" dirty="0" smtClean="0"/>
              <a:t>: </a:t>
            </a:r>
          </a:p>
          <a:p>
            <a:pPr algn="ctr"/>
            <a:r>
              <a:rPr lang="ru-RU" sz="1400" dirty="0" smtClean="0"/>
              <a:t>расширить свои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знания и умения </a:t>
            </a:r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области журналистики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английского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852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" y="24691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8812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Управление образования Администрации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Сысертского 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городского округа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0777" y="908720"/>
            <a:ext cx="4013786" cy="2677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Times New Roman"/>
                <a:cs typeface="Times New Roman"/>
              </a:rPr>
              <a:t>Указ </a:t>
            </a:r>
            <a:r>
              <a:rPr lang="ru-RU" sz="2400" b="1" kern="1800" dirty="0" smtClean="0">
                <a:ea typeface="Times New Roman"/>
                <a:cs typeface="Times New Roman"/>
              </a:rPr>
              <a:t>N 474 </a:t>
            </a:r>
          </a:p>
          <a:p>
            <a:pPr algn="ctr"/>
            <a:r>
              <a:rPr lang="ru-RU" sz="2400" b="1" kern="1800" dirty="0" smtClean="0">
                <a:ea typeface="Times New Roman"/>
                <a:cs typeface="Times New Roman"/>
              </a:rPr>
              <a:t>от 21 июля 2020 года</a:t>
            </a:r>
          </a:p>
          <a:p>
            <a:pPr algn="ctr"/>
            <a:r>
              <a:rPr lang="ru-RU" sz="2400" b="1" kern="1800" dirty="0" smtClean="0">
                <a:ea typeface="Times New Roman"/>
                <a:cs typeface="Times New Roman"/>
              </a:rPr>
              <a:t> «О национальных целях развития </a:t>
            </a:r>
          </a:p>
          <a:p>
            <a:pPr algn="ctr"/>
            <a:r>
              <a:rPr lang="ru-RU" sz="2400" b="1" kern="1800" dirty="0" smtClean="0">
                <a:ea typeface="Times New Roman"/>
                <a:cs typeface="Times New Roman"/>
              </a:rPr>
              <a:t>Российской Федерации на период </a:t>
            </a:r>
          </a:p>
          <a:p>
            <a:pPr algn="ctr"/>
            <a:r>
              <a:rPr lang="ru-RU" sz="2400" b="1" kern="1800" dirty="0" smtClean="0">
                <a:ea typeface="Times New Roman"/>
                <a:cs typeface="Times New Roman"/>
              </a:rPr>
              <a:t>до 2030 года»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1157" y="3789040"/>
            <a:ext cx="8243406" cy="2569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/>
              <a:t>В целях осуществления </a:t>
            </a:r>
            <a:r>
              <a:rPr lang="ru-RU" sz="2200" b="1" dirty="0"/>
              <a:t>прорывного развития Российской Федерации, увеличения численности населения страны, повышения уровня жизни граждан, создания комфортных условий для их проживания, а также раскрытия таланта каждого </a:t>
            </a:r>
            <a:r>
              <a:rPr lang="ru-RU" sz="2200" b="1" dirty="0" smtClean="0"/>
              <a:t>человека</a:t>
            </a:r>
            <a:r>
              <a:rPr lang="ru-RU" sz="2200" b="1" dirty="0"/>
              <a:t>.</a:t>
            </a:r>
          </a:p>
        </p:txBody>
      </p:sp>
      <p:pic>
        <p:nvPicPr>
          <p:cNvPr id="2054" name="Picture 6" descr="https://avatars.mds.yandex.net/get-zen_doc/112297/pub_5b67fcfb264ebb00a805b9f2_5b67fd94306d4900a9b860c8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970586" cy="267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278" y="692697"/>
            <a:ext cx="7941856" cy="309634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76" y="3911365"/>
            <a:ext cx="4954772" cy="25180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4153" y="3911365"/>
            <a:ext cx="2829289" cy="251803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986" y="631872"/>
            <a:ext cx="6912365" cy="3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7" y="3916647"/>
            <a:ext cx="4951931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b="1" dirty="0" smtClean="0"/>
              <a:t>Учреждение</a:t>
            </a:r>
          </a:p>
          <a:p>
            <a:pPr algn="ctr"/>
            <a:r>
              <a:rPr lang="ru-RU" b="1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МАОО СОШ № 1</a:t>
            </a:r>
          </a:p>
          <a:p>
            <a:pPr algn="ctr"/>
            <a:r>
              <a:rPr lang="ru-RU" dirty="0" smtClean="0"/>
              <a:t>МАОУ </a:t>
            </a:r>
            <a:r>
              <a:rPr lang="ru-RU" dirty="0"/>
              <a:t>СОШ № </a:t>
            </a:r>
            <a:r>
              <a:rPr lang="ru-RU" dirty="0" smtClean="0"/>
              <a:t>2</a:t>
            </a:r>
            <a:endParaRPr lang="ru-RU" dirty="0"/>
          </a:p>
          <a:p>
            <a:pPr algn="ctr"/>
            <a:r>
              <a:rPr lang="ru-RU" dirty="0"/>
              <a:t>МАОУ СОШ № 5</a:t>
            </a:r>
          </a:p>
          <a:p>
            <a:pPr algn="ctr"/>
            <a:r>
              <a:rPr lang="ru-RU" dirty="0"/>
              <a:t>МАОУ СОШ № 6</a:t>
            </a:r>
          </a:p>
          <a:p>
            <a:pPr algn="ctr"/>
            <a:r>
              <a:rPr lang="ru-RU" dirty="0"/>
              <a:t>МАОУ СОШ № 9</a:t>
            </a:r>
          </a:p>
          <a:p>
            <a:pPr algn="ctr"/>
            <a:r>
              <a:rPr lang="ru-RU" dirty="0"/>
              <a:t>МАОУ СОШ № </a:t>
            </a:r>
            <a:r>
              <a:rPr lang="ru-RU" dirty="0" smtClean="0"/>
              <a:t>13</a:t>
            </a:r>
          </a:p>
          <a:p>
            <a:pPr algn="ctr"/>
            <a:r>
              <a:rPr lang="ru-RU" dirty="0" smtClean="0"/>
              <a:t>МАОУ СОШ № 23</a:t>
            </a:r>
          </a:p>
          <a:p>
            <a:pPr algn="ctr"/>
            <a:r>
              <a:rPr lang="ru-RU" dirty="0" smtClean="0"/>
              <a:t>Количество </a:t>
            </a:r>
          </a:p>
          <a:p>
            <a:pPr algn="ctr"/>
            <a:r>
              <a:rPr lang="ru-RU" dirty="0" smtClean="0"/>
              <a:t>прибывших педагогов </a:t>
            </a:r>
            <a:endParaRPr lang="ru-RU" dirty="0"/>
          </a:p>
          <a:p>
            <a:pPr algn="ctr"/>
            <a:r>
              <a:rPr lang="ru-RU" dirty="0" smtClean="0"/>
              <a:t>7</a:t>
            </a:r>
          </a:p>
          <a:p>
            <a:pPr algn="ctr"/>
            <a:r>
              <a:rPr lang="ru-RU" dirty="0" smtClean="0"/>
              <a:t>1</a:t>
            </a:r>
          </a:p>
          <a:p>
            <a:pPr algn="ctr"/>
            <a:r>
              <a:rPr lang="ru-RU" dirty="0" smtClean="0"/>
              <a:t>1</a:t>
            </a:r>
          </a:p>
          <a:p>
            <a:pPr algn="ctr"/>
            <a:r>
              <a:rPr lang="ru-RU" dirty="0" smtClean="0"/>
              <a:t>2</a:t>
            </a:r>
          </a:p>
          <a:p>
            <a:pPr algn="ctr"/>
            <a:r>
              <a:rPr lang="ru-RU" dirty="0" smtClean="0"/>
              <a:t>1</a:t>
            </a:r>
          </a:p>
          <a:p>
            <a:pPr algn="ctr"/>
            <a:r>
              <a:rPr lang="ru-RU" dirty="0" smtClean="0"/>
              <a:t>1</a:t>
            </a:r>
          </a:p>
          <a:p>
            <a:pPr algn="ctr"/>
            <a:r>
              <a:rPr lang="ru-RU" dirty="0"/>
              <a:t>4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627784" y="4787874"/>
            <a:ext cx="1152128" cy="1296144"/>
          </a:xfrm>
          <a:prstGeom prst="rightArrow">
            <a:avLst>
              <a:gd name="adj1" fmla="val 76944"/>
              <a:gd name="adj2" fmla="val 375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3574" y="4050777"/>
            <a:ext cx="3932168" cy="231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9695" y="3068960"/>
            <a:ext cx="1517319" cy="128566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68" y="548680"/>
            <a:ext cx="3384376" cy="523220"/>
          </a:xfrm>
          <a:solidFill>
            <a:srgbClr val="00B0F0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/>
          <a:p>
            <a:r>
              <a:rPr lang="ru-RU" sz="2800" dirty="0" smtClean="0"/>
              <a:t>МАОУ СОШ № 8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635" y="1268759"/>
            <a:ext cx="4125433" cy="22322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635" y="3703266"/>
            <a:ext cx="4109522" cy="273630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268759"/>
            <a:ext cx="4136942" cy="275441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221088"/>
            <a:ext cx="4141857" cy="224228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60663" y="548680"/>
            <a:ext cx="3157018" cy="523220"/>
          </a:xfrm>
          <a:prstGeom prst="rect">
            <a:avLst/>
          </a:prstGeom>
          <a:solidFill>
            <a:srgbClr val="66FFCC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dirty="0">
                <a:latin typeface="+mj-lt"/>
              </a:rPr>
              <a:t>МАОУ СОШ № 18</a:t>
            </a:r>
          </a:p>
        </p:txBody>
      </p:sp>
    </p:spTree>
    <p:extLst>
      <p:ext uri="{BB962C8B-B14F-4D97-AF65-F5344CB8AC3E}">
        <p14:creationId xmlns:p14="http://schemas.microsoft.com/office/powerpoint/2010/main" val="852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5" name="Picture 2" descr="C:\Users\1\Desktop\Губернатор июль 2020\Uchitelya-budushhe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2" y="3624260"/>
            <a:ext cx="3817814" cy="2598420"/>
          </a:xfrm>
          <a:prstGeom prst="rect">
            <a:avLst/>
          </a:prstGeom>
          <a:noFill/>
        </p:spPr>
      </p:pic>
      <p:pic>
        <p:nvPicPr>
          <p:cNvPr id="7" name="Picture 5" descr="C:\Users\1\Downloads\IMG-20200221-WA00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5"/>
          <a:stretch/>
        </p:blipFill>
        <p:spPr bwMode="auto">
          <a:xfrm>
            <a:off x="4752753" y="3624260"/>
            <a:ext cx="3722182" cy="2598420"/>
          </a:xfrm>
          <a:prstGeom prst="rect">
            <a:avLst/>
          </a:prstGeom>
          <a:noFill/>
        </p:spPr>
      </p:pic>
      <p:pic>
        <p:nvPicPr>
          <p:cNvPr id="8" name="Picture 2" descr="C:\Users\1\Downloads\IMG-20200209-WA00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1" y="692696"/>
            <a:ext cx="4623014" cy="2698511"/>
          </a:xfrm>
          <a:prstGeom prst="rect">
            <a:avLst/>
          </a:prstGeom>
          <a:noFill/>
        </p:spPr>
      </p:pic>
      <p:pic>
        <p:nvPicPr>
          <p:cNvPr id="12290" name="Picture 2" descr="C:\Users\73B5~1\AppData\Local\Temp\Сорокина Л.Ю.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423" y="692696"/>
            <a:ext cx="2829206" cy="26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360" y="24691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" y="402181"/>
            <a:ext cx="2246918" cy="106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38479" y="753333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rebuchet MS" pitchFamily="34" charset="0"/>
              </a:rPr>
              <a:t>ЕДИНЫЙ  ГОСУДАРСТВЕННЫЙ  ЭКЗАМЕН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7051" y="2238526"/>
            <a:ext cx="2916298" cy="151256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Пункт проведения 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МАОУ СОШ № 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 г. Сысерть</a:t>
            </a:r>
          </a:p>
        </p:txBody>
      </p:sp>
      <p:pic>
        <p:nvPicPr>
          <p:cNvPr id="8" name="Picture 14" descr="base-valu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55" y="2238527"/>
            <a:ext cx="2650628" cy="1679739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9" name="TextBox 1023"/>
          <p:cNvSpPr txBox="1">
            <a:spLocks noChangeArrowheads="1"/>
          </p:cNvSpPr>
          <p:nvPr/>
        </p:nvSpPr>
        <p:spPr bwMode="auto">
          <a:xfrm>
            <a:off x="61913" y="1468589"/>
            <a:ext cx="28051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</a:rPr>
              <a:t>Сдавало </a:t>
            </a:r>
          </a:p>
          <a:p>
            <a:pPr algn="ctr" eaLnBrk="1" hangingPunct="1"/>
            <a:r>
              <a:rPr lang="ru-RU" sz="2400" b="1" dirty="0">
                <a:solidFill>
                  <a:srgbClr val="002060"/>
                </a:solidFill>
                <a:latin typeface="Trebuchet MS" pitchFamily="34" charset="0"/>
              </a:rPr>
              <a:t>201</a:t>
            </a: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</a:rPr>
              <a:t> выпускников</a:t>
            </a:r>
          </a:p>
        </p:txBody>
      </p:sp>
      <p:sp>
        <p:nvSpPr>
          <p:cNvPr id="10" name="TextBox 1024"/>
          <p:cNvSpPr txBox="1">
            <a:spLocks noChangeArrowheads="1"/>
          </p:cNvSpPr>
          <p:nvPr/>
        </p:nvSpPr>
        <p:spPr bwMode="auto">
          <a:xfrm>
            <a:off x="5669304" y="1237878"/>
            <a:ext cx="32317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21 претендовали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на медаль </a:t>
            </a:r>
          </a:p>
          <a:p>
            <a:pPr algn="ctr" eaLnBrk="1" hangingPunct="1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«За особые успехи» и подтвердили свои знания при сдаче ЕГЭ </a:t>
            </a:r>
          </a:p>
          <a:p>
            <a:pPr algn="ctr" eaLnBrk="1" hangingPunct="1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(школы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№ 2, 3, 6, 8, 16, 18,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23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)</a:t>
            </a:r>
          </a:p>
          <a:p>
            <a:pPr algn="ctr" eaLnBrk="1" hangingPunct="1"/>
            <a:endParaRPr lang="ru-RU" b="1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extBox 1028"/>
          <p:cNvSpPr txBox="1">
            <a:spLocks noChangeArrowheads="1"/>
          </p:cNvSpPr>
          <p:nvPr/>
        </p:nvSpPr>
        <p:spPr bwMode="auto">
          <a:xfrm>
            <a:off x="93297" y="4149080"/>
            <a:ext cx="70541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457200" algn="just" eaLnBrk="1" hangingPunct="1"/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Не сдали: </a:t>
            </a:r>
          </a:p>
          <a:p>
            <a:pPr indent="457200" algn="just" eaLnBrk="1" hangingPunct="1"/>
            <a:r>
              <a:rPr lang="ru-RU" sz="1400" b="1" u="sng" dirty="0" smtClean="0">
                <a:solidFill>
                  <a:srgbClr val="002060"/>
                </a:solidFill>
                <a:latin typeface="Trebuchet MS" pitchFamily="34" charset="0"/>
              </a:rPr>
              <a:t>математику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профильного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уровня:  МАОУ «СОШ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№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6» - 2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человека,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МАОУ «СОШ № 9» - 1 человек,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МАОУ «СОШ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№ 10» – 1 человек; </a:t>
            </a:r>
          </a:p>
          <a:p>
            <a:pPr indent="457200" algn="just" eaLnBrk="1" hangingPunct="1"/>
            <a:r>
              <a:rPr lang="ru-RU" sz="1400" b="1" u="sng" dirty="0" smtClean="0">
                <a:solidFill>
                  <a:srgbClr val="002060"/>
                </a:solidFill>
                <a:latin typeface="Trebuchet MS" pitchFamily="34" charset="0"/>
              </a:rPr>
              <a:t>биологию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: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МАОУ «СОШ №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 5» – 1 человек,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МАОУ «СОШ №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8» - 1 человек,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МАОУ «СОШ №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23» – 1 человек; </a:t>
            </a:r>
          </a:p>
          <a:p>
            <a:pPr indent="457200" algn="just" eaLnBrk="1" hangingPunct="1"/>
            <a:r>
              <a:rPr lang="ru-RU" sz="1400" b="1" u="sng" dirty="0" smtClean="0">
                <a:solidFill>
                  <a:srgbClr val="002060"/>
                </a:solidFill>
                <a:latin typeface="Trebuchet MS" pitchFamily="34" charset="0"/>
              </a:rPr>
              <a:t>обществознание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: по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одному человеку из школ №1,7,8,9,10, №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6-2, №18 – 4, №23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4;</a:t>
            </a:r>
          </a:p>
          <a:p>
            <a:pPr indent="457200" algn="just" eaLnBrk="1" hangingPunct="1"/>
            <a:r>
              <a:rPr lang="ru-RU" sz="1400" b="1" u="sng" dirty="0" smtClean="0">
                <a:solidFill>
                  <a:srgbClr val="002060"/>
                </a:solidFill>
                <a:latin typeface="Trebuchet MS" pitchFamily="34" charset="0"/>
              </a:rPr>
              <a:t>химию: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 МАОУ «СОШ № 5» – 1 человек, МАОУ «СОШ № 2» – 1 человек; </a:t>
            </a:r>
          </a:p>
          <a:p>
            <a:pPr indent="457200" algn="just" eaLnBrk="1" hangingPunct="1"/>
            <a:r>
              <a:rPr lang="ru-RU" sz="1400" b="1" u="sng" dirty="0" smtClean="0">
                <a:solidFill>
                  <a:srgbClr val="002060"/>
                </a:solidFill>
                <a:latin typeface="Trebuchet MS" pitchFamily="34" charset="0"/>
              </a:rPr>
              <a:t>историю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МАОУ «СОШ № 18» – 1 человек; </a:t>
            </a:r>
          </a:p>
          <a:p>
            <a:pPr indent="457200" algn="just" eaLnBrk="1" hangingPunct="1"/>
            <a:r>
              <a:rPr lang="ru-RU" sz="1400" b="1" u="sng" dirty="0" smtClean="0">
                <a:solidFill>
                  <a:srgbClr val="002060"/>
                </a:solidFill>
                <a:latin typeface="Trebuchet MS" pitchFamily="34" charset="0"/>
              </a:rPr>
              <a:t>физику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 МАОУ «СОШ № 6» – 2 человека, МАОУ «СОШ № 8» – 1 человек.</a:t>
            </a:r>
            <a:endParaRPr lang="ru-RU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4" name="Picture 2" descr="base-valu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3357562"/>
            <a:ext cx="1965421" cy="1230861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852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05" y="1268760"/>
            <a:ext cx="2828663" cy="1884597"/>
          </a:xfrm>
        </p:spPr>
      </p:pic>
      <p:sp>
        <p:nvSpPr>
          <p:cNvPr id="5" name="TextBox 4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" y="402181"/>
            <a:ext cx="2246918" cy="106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99792" y="612219"/>
            <a:ext cx="489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КАЧЕСТВО ЗНАНИЙ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0264" y="1772816"/>
            <a:ext cx="513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 100 баллов сдал ЕГЭ </a:t>
            </a:r>
            <a:r>
              <a:rPr lang="ru-RU" b="1" dirty="0" err="1" smtClean="0">
                <a:solidFill>
                  <a:srgbClr val="FF0000"/>
                </a:solidFill>
              </a:rPr>
              <a:t>Чернавских</a:t>
            </a:r>
            <a:r>
              <a:rPr lang="ru-RU" b="1" dirty="0" smtClean="0">
                <a:solidFill>
                  <a:srgbClr val="FF0000"/>
                </a:solidFill>
              </a:rPr>
              <a:t> Дмитрий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(география, МАОУ «СОШ № 9», учитель Палкина Татьяна Семёновна)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13 ребят сдали экзамены на 90 и более баллов. На 96 баллов трое участников из школ №3,6,23 сдали ЕГЭ по русскому языку, 5 участников – на 94 балла (школы 6,8,18,23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135" y="3111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36 выпускников сдали экзамены на более чем 80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баллов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472" y="3299412"/>
            <a:ext cx="3086596" cy="2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07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2205038"/>
            <a:ext cx="813752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Школы: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40 351,53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руб.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Детские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сады: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36 285,98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руб.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Учреждения дополнительного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образования: 41 350,00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088" y="764704"/>
            <a:ext cx="81375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Целевой показатель по средней заработной плате педагогических работников СГО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316" name="Picture 4" descr="https://sun9-20.userapi.com/GeU543brfAyUACrisFEwhLtqZMfKQJFLaSNINg/7QwWkA63Jj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4071942"/>
            <a:ext cx="3910018" cy="2201004"/>
          </a:xfrm>
          <a:prstGeom prst="rect">
            <a:avLst/>
          </a:prstGeom>
          <a:noFill/>
          <a:ln w="28575">
            <a:solidFill>
              <a:srgbClr val="0058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825" y="624688"/>
            <a:ext cx="809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образовательных организаций к приему детей 1 сентября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471" y="1285860"/>
            <a:ext cx="578928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Пока дети находились дома, в учреждениях не прекращалась жизнь: проходили ремонтные работы, закупалось оборудование, в том числе </a:t>
            </a:r>
            <a:r>
              <a:rPr lang="ru-RU" dirty="0" smtClean="0"/>
              <a:t>противоэпидемиологическое, на сумму: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детские сады – 5520,0</a:t>
            </a:r>
            <a:r>
              <a:rPr lang="ru-RU" dirty="0"/>
              <a:t> </a:t>
            </a:r>
            <a:r>
              <a:rPr lang="ru-RU" dirty="0" smtClean="0"/>
              <a:t>тыс. рублей;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школы и учреждения дополнительного образования – 9 </a:t>
            </a:r>
            <a:r>
              <a:rPr lang="ru-RU" dirty="0"/>
              <a:t>490,2 </a:t>
            </a:r>
            <a:r>
              <a:rPr lang="ru-RU" dirty="0" smtClean="0"/>
              <a:t>тыс. рублей.  </a:t>
            </a:r>
          </a:p>
          <a:p>
            <a:endParaRPr lang="ru-RU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/>
              <a:t>На ремонтные </a:t>
            </a:r>
            <a:r>
              <a:rPr lang="ru-RU" dirty="0" smtClean="0"/>
              <a:t>работы потрачено:</a:t>
            </a:r>
          </a:p>
          <a:p>
            <a:pPr algn="just"/>
            <a:r>
              <a:rPr lang="ru-RU" dirty="0" smtClean="0"/>
              <a:t>-  школы </a:t>
            </a:r>
            <a:r>
              <a:rPr lang="ru-RU" dirty="0"/>
              <a:t>- 21 </a:t>
            </a:r>
            <a:r>
              <a:rPr lang="ru-RU" dirty="0" smtClean="0"/>
              <a:t>629,45 тыс. </a:t>
            </a:r>
            <a:r>
              <a:rPr lang="ru-RU" dirty="0"/>
              <a:t>рублей;</a:t>
            </a:r>
          </a:p>
          <a:p>
            <a:pPr algn="just"/>
            <a:r>
              <a:rPr lang="ru-RU" dirty="0" smtClean="0"/>
              <a:t>- детские сады </a:t>
            </a:r>
            <a:r>
              <a:rPr lang="ru-RU" dirty="0"/>
              <a:t>- 6 </a:t>
            </a:r>
            <a:r>
              <a:rPr lang="ru-RU" dirty="0" smtClean="0"/>
              <a:t>732,0 </a:t>
            </a:r>
            <a:r>
              <a:rPr lang="ru-RU" dirty="0" err="1" smtClean="0"/>
              <a:t>тыс.рублей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- учреждения </a:t>
            </a:r>
            <a:r>
              <a:rPr lang="ru-RU" dirty="0"/>
              <a:t>дополнительного образования </a:t>
            </a:r>
            <a:r>
              <a:rPr lang="ru-RU" dirty="0" smtClean="0"/>
              <a:t>–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1 </a:t>
            </a:r>
            <a:r>
              <a:rPr lang="ru-RU" dirty="0" smtClean="0"/>
              <a:t>200,0 тыс. рублей</a:t>
            </a:r>
            <a:r>
              <a:rPr lang="ru-RU" dirty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600" dirty="0"/>
          </a:p>
        </p:txBody>
      </p:sp>
      <p:pic>
        <p:nvPicPr>
          <p:cNvPr id="3074" name="Picture 2" descr="C:\Users\Пользователь\Downloads\WhatsApp Image 2020-08-14 at 17.01.0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979" y="1720553"/>
            <a:ext cx="2312889" cy="15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09340" y="1412776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>
                <a:solidFill>
                  <a:schemeClr val="bg2">
                    <a:lumMod val="50000"/>
                  </a:schemeClr>
                </a:solidFill>
              </a:rPr>
              <a:t>Рециркуляторы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 в детских садах</a:t>
            </a:r>
            <a:endParaRPr lang="ru-RU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855">
            <a:off x="6230067" y="3971323"/>
            <a:ext cx="2459765" cy="1844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9761" y="3350477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Бесконтактный термометр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67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776" y="2708920"/>
            <a:ext cx="6233928" cy="369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0689"/>
            <a:ext cx="7821488" cy="3474720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ru-RU" sz="2000" b="1" dirty="0">
                <a:solidFill>
                  <a:schemeClr val="accent6"/>
                </a:solidFill>
                <a:latin typeface="Cambria" pitchFamily="18" charset="0"/>
              </a:rPr>
              <a:t>Новый учебный год - время новых </a:t>
            </a:r>
            <a:r>
              <a:rPr lang="ru-RU" sz="2000" b="1" dirty="0" smtClean="0">
                <a:solidFill>
                  <a:schemeClr val="accent6"/>
                </a:solidFill>
                <a:latin typeface="Cambria" pitchFamily="18" charset="0"/>
              </a:rPr>
              <a:t>встреч и интересных открытий; время </a:t>
            </a:r>
            <a:r>
              <a:rPr lang="ru-RU" sz="2000" b="1" dirty="0">
                <a:solidFill>
                  <a:schemeClr val="accent6"/>
                </a:solidFill>
                <a:latin typeface="Cambria" pitchFamily="18" charset="0"/>
              </a:rPr>
              <a:t>передать свои знания и опыт, любовь и заботу юному поколению</a:t>
            </a:r>
            <a:r>
              <a:rPr lang="ru-RU" sz="2000" b="1" dirty="0" smtClean="0">
                <a:solidFill>
                  <a:schemeClr val="accent6"/>
                </a:solidFill>
                <a:latin typeface="Cambria" pitchFamily="18" charset="0"/>
              </a:rPr>
              <a:t>.</a:t>
            </a:r>
          </a:p>
          <a:p>
            <a:pPr marL="45720" indent="457200" algn="ctr">
              <a:buNone/>
            </a:pPr>
            <a:r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Пусть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ваши ученики любят и уважают вас, пусть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         непременно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добиваются 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успехов!</a:t>
            </a:r>
            <a:r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              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pPr marL="4572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Достижения  учеников -</a:t>
            </a:r>
          </a:p>
          <a:p>
            <a:pPr marL="4572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            		это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лучшее признание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мастерства 						                  педагога.</a:t>
            </a:r>
            <a:endParaRPr lang="ru-RU" sz="2000" b="1" i="1" dirty="0">
              <a:solidFill>
                <a:srgbClr val="FF0000"/>
              </a:solidFill>
              <a:latin typeface="Cambria" pitchFamily="18" charset="0"/>
              <a:cs typeface="FreesiaUPC" pitchFamily="34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i="1" dirty="0">
              <a:solidFill>
                <a:srgbClr val="FF0000"/>
              </a:solidFill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55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4628"/>
            <a:ext cx="2880320" cy="290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540">
            <a:off x="5096560" y="3065054"/>
            <a:ext cx="2719169" cy="202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13797"/>
            <a:ext cx="273463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971252"/>
            <a:ext cx="2208776" cy="2206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93">
            <a:off x="3297691" y="595025"/>
            <a:ext cx="2790164" cy="249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07" y="5355725"/>
            <a:ext cx="8064896" cy="105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5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Управление образования Администрации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Сысертского </a:t>
            </a:r>
            <a:r>
              <a:rPr lang="ru-RU" sz="1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городского округа </a:t>
            </a:r>
          </a:p>
        </p:txBody>
      </p:sp>
      <p:pic>
        <p:nvPicPr>
          <p:cNvPr id="10242" name="Picture 2" descr="https://sun9-16.userapi.com/ukqZK3HmXKAOpmpFp9e5UMzkg9cwUutDGX7vIQ/ChAUvcW-cKk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022" y="799581"/>
            <a:ext cx="5616624" cy="529371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54" name="Picture 14" descr="https://www.culture.ru/storage/images/8ba9d7a028dfc838942957ef12f67936/be5250f351f5123b879e6157aa81cca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2198" y="2285992"/>
            <a:ext cx="2781875" cy="260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7" name="Picture 8" descr="https://sun9-35.userapi.com/MHbTHoaO2PnBNvtUAr5Yh697ooxJsmcVzLLm_w/hCp2RJdaZM8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657500"/>
            <a:ext cx="5400600" cy="5554762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ibliotechniycenterbronnitcy.ru/wp-content/uploads/2019/12/%D0%AF-%D0%B2%D0%BE%D0%BB%D0%BE%D0%BD%D1%82%D0%B5%D1%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994" y="669130"/>
            <a:ext cx="2997758" cy="224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994" y="3177517"/>
            <a:ext cx="2997758" cy="303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5" name="Picture 10" descr="https://sun3-13.userapi.com/7B3CXdvFvFnxavyJMq-VciWx7bzRnBt21DAdkA/SE1yyccC0Us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980" y="3573016"/>
            <a:ext cx="4093029" cy="2493192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162" y="3592107"/>
            <a:ext cx="4454048" cy="247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030" y="659139"/>
            <a:ext cx="8678351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effectLst/>
              </a:rPr>
              <a:t>Цифровая трансформация школы</a:t>
            </a:r>
            <a:r>
              <a:rPr lang="ru-RU" sz="1600" dirty="0" smtClean="0"/>
              <a:t> является необходимым условием развития национального образовательного пространства в условиях перехода к цифровой экономике.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Ключевыми направлениями развития становятся: создание цифровой образовательной среды, пересмотр содержания образования, создание гибкой системы управления школой и персонализированным образовательным процессом, внедрение новых форм образовательных практик, методов и технологий.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674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pic>
        <p:nvPicPr>
          <p:cNvPr id="5122" name="Picture 2" descr="https://techregulation.ru/upload/iblock/725/725cbb9b8286020e8fb706c0f14b483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612" y="836712"/>
            <a:ext cx="3949456" cy="226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84984"/>
            <a:ext cx="83168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Times New Roman"/>
              </a:rPr>
              <a:t>В</a:t>
            </a:r>
            <a:r>
              <a:rPr lang="ru-RU" b="1" dirty="0" smtClean="0">
                <a:effectLst/>
                <a:ea typeface="Times New Roman"/>
              </a:rPr>
              <a:t>оспитание </a:t>
            </a:r>
            <a:r>
              <a:rPr lang="ru-RU" dirty="0" smtClean="0">
                <a:effectLst/>
                <a:ea typeface="Times New Roman"/>
              </a:rPr>
              <a:t>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 природе и окружающей среде.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445" y="852178"/>
            <a:ext cx="4031761" cy="22467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Закон о воспитании вступит в силу с 1 сентября 2020 года. У школ, колледжей и вузов будет год до 1 сентября 2021 года на то, чтобы скорректировать свои образовательные программы в соответствии с новым законом</a:t>
            </a:r>
            <a:r>
              <a:rPr lang="ru-RU" sz="20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4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8142" y="692696"/>
            <a:ext cx="87360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СИСТЕМА  </a:t>
            </a:r>
            <a:r>
              <a:rPr lang="ru-RU" sz="28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ОБРАЗОВАНИЯ 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СЫСЕРТСКОМ  ГОРОДСКОМ  ОКРУГЕ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3199" y="1843167"/>
            <a:ext cx="4223196" cy="1642797"/>
          </a:xfrm>
          <a:prstGeom prst="roundRect">
            <a:avLst>
              <a:gd name="adj" fmla="val 991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21 школа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1844824"/>
            <a:ext cx="4223196" cy="1656184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Дошкольное образование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29 детских садов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4 школы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3735" y="3789040"/>
            <a:ext cx="7560840" cy="988504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Дополнительное </a:t>
            </a:r>
            <a:r>
              <a:rPr lang="ru-RU" sz="2400" b="1" dirty="0" smtClean="0">
                <a:solidFill>
                  <a:schemeClr val="bg1"/>
                </a:solidFill>
              </a:rPr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4 организации дополнительного образования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" y="4581128"/>
            <a:ext cx="6859636" cy="1906818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16674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764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45211" y="653267"/>
            <a:ext cx="6769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400" b="1" dirty="0">
                <a:solidFill>
                  <a:srgbClr val="002060"/>
                </a:solidFill>
                <a:latin typeface="Trebuchet MS" pitchFamily="34" charset="0"/>
              </a:rPr>
              <a:t>ДОШКОЛЬНОЕ  ОБРАЗОВАНИЕ 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H="1" flipV="1">
            <a:off x="4643438" y="1300285"/>
            <a:ext cx="4071966" cy="2492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С 1 сентября 2020 года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(после снятия режима повышенной готовности)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4 783 </a:t>
            </a:r>
            <a:endParaRPr lang="ru-RU" sz="2400" b="1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ребёнка  </a:t>
            </a: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будут посещать  </a:t>
            </a:r>
            <a:endParaRPr lang="ru-RU" sz="2000" b="1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29 ДОУ и  4 ОУ, на базе которых работают группы для детей дошкольного возраста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9368" y="4005064"/>
            <a:ext cx="42169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+mj-lt"/>
              </a:rPr>
              <a:t>Размер </a:t>
            </a:r>
            <a:r>
              <a:rPr lang="ru-RU" sz="2000" b="1" dirty="0">
                <a:latin typeface="+mj-lt"/>
              </a:rPr>
              <a:t>платы, взимаемой с родителей (законных представителей) за присмотр и уход за детьми составляет 2116,65 рублей в месяц</a:t>
            </a:r>
            <a:r>
              <a:rPr lang="ru-RU" sz="2000" b="1" dirty="0" smtClean="0">
                <a:latin typeface="+mj-lt"/>
              </a:rPr>
              <a:t>.</a:t>
            </a:r>
            <a:endParaRPr lang="ru-RU" sz="20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85860"/>
            <a:ext cx="4000528" cy="2523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20 августа 2020 года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( при режиме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повышенной готовности)  </a:t>
            </a:r>
            <a:endParaRPr lang="ru-RU" sz="2400" b="1" dirty="0" smtClean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1416</a:t>
            </a:r>
            <a:endParaRPr lang="ru-RU" sz="2000" b="1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детей  </a:t>
            </a: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посещают  </a:t>
            </a:r>
            <a:endParaRPr lang="ru-RU" sz="2000" b="1" dirty="0" smtClean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32 учреждения (28 ДОУ и 4 ОУ, на </a:t>
            </a:r>
            <a:r>
              <a:rPr lang="ru-RU" sz="2000" b="1" dirty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базе которых работают группы для детей дошкольного </a:t>
            </a:r>
            <a:r>
              <a:rPr lang="ru-RU" sz="2000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возраста)   </a:t>
            </a:r>
            <a:endParaRPr lang="ru-RU" sz="2000" b="1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7172" name="Picture 4" descr="https://ds04.infourok.ru/uploads/ex/104e/0008269d-937737f7/hello_html_418d77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525" y="3929066"/>
            <a:ext cx="4629689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28313" cy="684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731" y="94404"/>
            <a:ext cx="70929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Управление образования Администрации  Сысертского городского округа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8139" y="480996"/>
            <a:ext cx="8569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400" b="1" dirty="0">
                <a:solidFill>
                  <a:srgbClr val="002060"/>
                </a:solidFill>
                <a:latin typeface="Trebuchet MS" pitchFamily="34" charset="0"/>
              </a:rPr>
              <a:t>ОБЩЕЕ  ОБРАЗОВАНИЕ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5683" y="3177766"/>
            <a:ext cx="8496944" cy="144016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617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сотрудников работают в школах </a:t>
            </a:r>
            <a:r>
              <a:rPr lang="ru-RU" sz="1400" b="1" dirty="0" smtClean="0">
                <a:solidFill>
                  <a:schemeClr val="bg1"/>
                </a:solidFill>
              </a:rPr>
              <a:t>(данные на 1 июля 2020 г)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17 земских учителей </a:t>
            </a:r>
            <a:r>
              <a:rPr lang="ru-RU" sz="1400" b="1" dirty="0" smtClean="0">
                <a:solidFill>
                  <a:schemeClr val="bg1"/>
                </a:solidFill>
              </a:rPr>
              <a:t>( трудоустраиваются с 1 сентября 2020 г)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7 молодых педагогов </a:t>
            </a:r>
            <a:r>
              <a:rPr lang="ru-RU" sz="1400" b="1" dirty="0" smtClean="0">
                <a:solidFill>
                  <a:schemeClr val="bg1"/>
                </a:solidFill>
              </a:rPr>
              <a:t>( трудоустраиваются с 1 сентября 2020 г)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7845" y="4869160"/>
            <a:ext cx="5468612" cy="144016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во </a:t>
            </a:r>
            <a:r>
              <a:rPr lang="ru-RU" sz="2000" b="1" dirty="0">
                <a:solidFill>
                  <a:srgbClr val="002060"/>
                </a:solidFill>
              </a:rPr>
              <a:t>всех </a:t>
            </a:r>
            <a:r>
              <a:rPr lang="ru-RU" sz="2000" b="1" dirty="0" smtClean="0">
                <a:solidFill>
                  <a:srgbClr val="002060"/>
                </a:solidFill>
              </a:rPr>
              <a:t>НОШ и ООШ 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10 классы во всех СОШ 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11 классы в пилотных школах № </a:t>
            </a:r>
            <a:r>
              <a:rPr lang="ru-RU" sz="2000" b="1" dirty="0">
                <a:solidFill>
                  <a:srgbClr val="002060"/>
                </a:solidFill>
              </a:rPr>
              <a:t>6 и №18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6543" y="1216027"/>
            <a:ext cx="7388696" cy="679041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8 693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обучающихся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посещают школы СГО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099474"/>
            <a:ext cx="1656184" cy="79208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21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20966" y="2105236"/>
            <a:ext cx="1872208" cy="79208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14 СОШ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(1 вечерняя)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2802" y="2099474"/>
            <a:ext cx="1801406" cy="792088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</a:rPr>
              <a:t> ООШ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2099474"/>
            <a:ext cx="1880201" cy="79208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2 НОШ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7440" y="4773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Равно 2"/>
          <p:cNvSpPr/>
          <p:nvPr/>
        </p:nvSpPr>
        <p:spPr>
          <a:xfrm>
            <a:off x="1835696" y="2348880"/>
            <a:ext cx="432047" cy="288032"/>
          </a:xfrm>
          <a:prstGeom prst="mathEqua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4283968" y="2348880"/>
            <a:ext cx="280187" cy="288032"/>
          </a:xfrm>
          <a:prstGeom prst="plus">
            <a:avLst>
              <a:gd name="adj" fmla="val 289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>
            <a:off x="6592146" y="2357264"/>
            <a:ext cx="280187" cy="288032"/>
          </a:xfrm>
          <a:prstGeom prst="plus">
            <a:avLst>
              <a:gd name="adj" fmla="val 289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5235" y="4869160"/>
            <a:ext cx="2592288" cy="144016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ФГОС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1463</Words>
  <Application>Microsoft Office PowerPoint</Application>
  <PresentationFormat>Экран (4:3)</PresentationFormat>
  <Paragraphs>228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Оформление по умолчанию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школ, у которых заключены соглашения о сетевом взаимодействии с партнерами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МАОУ СОШ № 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118</cp:revision>
  <dcterms:created xsi:type="dcterms:W3CDTF">2020-08-04T06:24:17Z</dcterms:created>
  <dcterms:modified xsi:type="dcterms:W3CDTF">2020-10-21T04:47:45Z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6097074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