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2" r:id="rId4"/>
    <p:sldId id="270" r:id="rId5"/>
    <p:sldId id="271" r:id="rId6"/>
    <p:sldId id="268" r:id="rId7"/>
    <p:sldId id="269" r:id="rId8"/>
    <p:sldId id="260" r:id="rId9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99" autoAdjust="0"/>
  </p:normalViewPr>
  <p:slideViewPr>
    <p:cSldViewPr>
      <p:cViewPr varScale="1">
        <p:scale>
          <a:sx n="102" d="100"/>
          <a:sy n="102" d="100"/>
        </p:scale>
        <p:origin x="840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408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Школа 1</c:v>
                </c:pt>
                <c:pt idx="1">
                  <c:v>Школа 2</c:v>
                </c:pt>
                <c:pt idx="2">
                  <c:v>Школа 3</c:v>
                </c:pt>
                <c:pt idx="3">
                  <c:v>Школа 4</c:v>
                </c:pt>
                <c:pt idx="4">
                  <c:v>Школа 5</c:v>
                </c:pt>
                <c:pt idx="5">
                  <c:v>Школа 6</c:v>
                </c:pt>
                <c:pt idx="6">
                  <c:v>Школа 7</c:v>
                </c:pt>
                <c:pt idx="7">
                  <c:v>Школа 8</c:v>
                </c:pt>
                <c:pt idx="8">
                  <c:v>Школа 9</c:v>
                </c:pt>
                <c:pt idx="9">
                  <c:v>Школа 10</c:v>
                </c:pt>
                <c:pt idx="10">
                  <c:v>Школа 11</c:v>
                </c:pt>
                <c:pt idx="11">
                  <c:v>Школа 12</c:v>
                </c:pt>
                <c:pt idx="12">
                  <c:v>Школа 13</c:v>
                </c:pt>
                <c:pt idx="13">
                  <c:v>Школа 14</c:v>
                </c:pt>
                <c:pt idx="14">
                  <c:v>Школа 15</c:v>
                </c:pt>
                <c:pt idx="15">
                  <c:v>Школа 16</c:v>
                </c:pt>
                <c:pt idx="16">
                  <c:v>Школа 18</c:v>
                </c:pt>
                <c:pt idx="17">
                  <c:v>Школа 19</c:v>
                </c:pt>
                <c:pt idx="18">
                  <c:v>Школа 23</c:v>
                </c:pt>
                <c:pt idx="19">
                  <c:v>Школа 30</c:v>
                </c:pt>
                <c:pt idx="20">
                  <c:v>Школа 35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2-4424-B2DD-C859DF438F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Школа 1</c:v>
                </c:pt>
                <c:pt idx="1">
                  <c:v>Школа 2</c:v>
                </c:pt>
                <c:pt idx="2">
                  <c:v>Школа 3</c:v>
                </c:pt>
                <c:pt idx="3">
                  <c:v>Школа 4</c:v>
                </c:pt>
                <c:pt idx="4">
                  <c:v>Школа 5</c:v>
                </c:pt>
                <c:pt idx="5">
                  <c:v>Школа 6</c:v>
                </c:pt>
                <c:pt idx="6">
                  <c:v>Школа 7</c:v>
                </c:pt>
                <c:pt idx="7">
                  <c:v>Школа 8</c:v>
                </c:pt>
                <c:pt idx="8">
                  <c:v>Школа 9</c:v>
                </c:pt>
                <c:pt idx="9">
                  <c:v>Школа 10</c:v>
                </c:pt>
                <c:pt idx="10">
                  <c:v>Школа 11</c:v>
                </c:pt>
                <c:pt idx="11">
                  <c:v>Школа 12</c:v>
                </c:pt>
                <c:pt idx="12">
                  <c:v>Школа 13</c:v>
                </c:pt>
                <c:pt idx="13">
                  <c:v>Школа 14</c:v>
                </c:pt>
                <c:pt idx="14">
                  <c:v>Школа 15</c:v>
                </c:pt>
                <c:pt idx="15">
                  <c:v>Школа 16</c:v>
                </c:pt>
                <c:pt idx="16">
                  <c:v>Школа 18</c:v>
                </c:pt>
                <c:pt idx="17">
                  <c:v>Школа 19</c:v>
                </c:pt>
                <c:pt idx="18">
                  <c:v>Школа 23</c:v>
                </c:pt>
                <c:pt idx="19">
                  <c:v>Школа 30</c:v>
                </c:pt>
                <c:pt idx="20">
                  <c:v>Школа 35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22-4424-B2DD-C859DF438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177128"/>
        <c:axId val="186176344"/>
      </c:barChart>
      <c:catAx>
        <c:axId val="18617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76344"/>
        <c:crosses val="autoZero"/>
        <c:auto val="1"/>
        <c:lblAlgn val="ctr"/>
        <c:lblOffset val="100"/>
        <c:noMultiLvlLbl val="0"/>
      </c:catAx>
      <c:valAx>
        <c:axId val="18617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7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/>
      <dgm:spPr/>
      <dgm:t>
        <a:bodyPr rtlCol="0"/>
        <a:lstStyle/>
        <a:p>
          <a:pPr rtl="0"/>
          <a:r>
            <a:rPr lang="ru-RU" noProof="0" dirty="0"/>
            <a:t>Общеобразовательные учреждения</a:t>
          </a:r>
        </a:p>
      </dgm:t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ru-RU" noProof="0" dirty="0"/>
            <a:t>Обеспечить постоянную методическую помощь педагогам </a:t>
          </a:r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3EAD35F-38F2-4CB7-9A6D-B04FFD8A51FD}">
      <dgm:prSet phldrT="[Text]"/>
      <dgm:spPr/>
      <dgm:t>
        <a:bodyPr rtlCol="0"/>
        <a:lstStyle/>
        <a:p>
          <a:pPr rtl="0"/>
          <a:r>
            <a:rPr lang="ru-RU" noProof="0" dirty="0"/>
            <a:t>Провести родительские собрания для вновь поступающих детей по вопросам перехода школ на обновленный ФГОС</a:t>
          </a:r>
        </a:p>
      </dgm:t>
    </dgm:pt>
    <dgm:pt modelId="{81FE7DB1-4BFC-4407-80A9-E5514E94C61D}" type="par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4B66B839-1910-459B-92B2-14846EBA7A70}" type="sib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ru-RU" noProof="0" dirty="0"/>
            <a:t>ОМЦ</a:t>
          </a:r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 rtlCol="0"/>
        <a:lstStyle/>
        <a:p>
          <a:pPr rtl="0"/>
          <a:r>
            <a:rPr lang="ru-RU" noProof="0" dirty="0"/>
            <a:t>Заполнить раздел на сайте </a:t>
          </a:r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/>
      <dgm:spPr/>
      <dgm:t>
        <a:bodyPr rtlCol="0"/>
        <a:lstStyle/>
        <a:p>
          <a:pPr rtl="0"/>
          <a:r>
            <a:rPr lang="ru-RU" noProof="0" dirty="0"/>
            <a:t>Управление образования </a:t>
          </a:r>
        </a:p>
      </dgm: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E0A3CAE-D039-42F2-AF12-1E6F6793A633}">
      <dgm:prSet phldrT="[Text]"/>
      <dgm:spPr/>
      <dgm:t>
        <a:bodyPr rtlCol="0"/>
        <a:lstStyle/>
        <a:p>
          <a:pPr rtl="0"/>
          <a:r>
            <a:rPr lang="ru-RU" noProof="0" dirty="0"/>
            <a:t>Реализовать сетевое взаимодействие ОО и УДО в рамках перехода на обновленные ФГОС НОО и ФГОС ООО</a:t>
          </a:r>
        </a:p>
      </dgm:t>
    </dgm:pt>
    <dgm:pt modelId="{7E2ED2D1-AFF4-4DED-BB53-30A310825CE2}" type="par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417BDEF2-191B-4000-BDE8-D3D22A51FCF3}" type="sib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AB09493F-37CB-481D-BE1C-7A521AC3963B}" type="presOf" srcId="{477D14C5-CED9-4CFC-B338-DFB0C8090B9F}" destId="{A9DD881E-A532-414B-870C-8ADE2076F78C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F3770B74-60B7-438A-9C14-87FF95D04624}" type="presOf" srcId="{FE0A3CAE-D039-42F2-AF12-1E6F6793A633}" destId="{08B7B17B-8600-44B0-B235-389E5D71D804}" srcOrd="0" destOrd="0" presId="urn:microsoft.com/office/officeart/2005/8/layout/vList2"/>
    <dgm:cxn modelId="{87AD0085-41E8-4E29-BBED-9D1036577237}" type="presOf" srcId="{C111C18A-FD96-4E63-821A-54D70D8DC65F}" destId="{CD5F6E02-AD43-4E7A-935B-DDF5D6C74800}" srcOrd="0" destOrd="0" presId="urn:microsoft.com/office/officeart/2005/8/layout/vList2"/>
    <dgm:cxn modelId="{85B80D8C-EBB2-4A80-BB6C-93E30B69F4BB}" type="presOf" srcId="{33EAD35F-38F2-4CB7-9A6D-B04FFD8A51FD}" destId="{CD5F6E02-AD43-4E7A-935B-DDF5D6C74800}" srcOrd="0" destOrd="1" presId="urn:microsoft.com/office/officeart/2005/8/layout/vList2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DC6E05B4-83E9-4C3F-9822-9E1D41C41D9E}" type="presOf" srcId="{CC6B7442-0B72-4EF2-9F13-1325B51AFF9F}" destId="{D64CB5D5-837D-47FC-9E42-A26D800BC695}" srcOrd="0" destOrd="0" presId="urn:microsoft.com/office/officeart/2005/8/layout/vList2"/>
    <dgm:cxn modelId="{80D369CF-62F1-4541-AEE2-AB29E5A204FB}" type="presOf" srcId="{3C67E77D-62FA-499D-B5E6-E79A091C5267}" destId="{81203336-F3DE-4B3A-BCF4-0F68C23AC2BB}" srcOrd="0" destOrd="0" presId="urn:microsoft.com/office/officeart/2005/8/layout/vList2"/>
    <dgm:cxn modelId="{44946EF3-425E-42C8-A6FB-ABA83804B586}" type="presOf" srcId="{D6510970-8F9C-4B45-A0F3-6ACB9AA76D40}" destId="{782956A5-ADC8-4959-B856-589B9D9B9635}" srcOrd="0" destOrd="0" presId="urn:microsoft.com/office/officeart/2005/8/layout/vList2"/>
    <dgm:cxn modelId="{8ED8745E-70AE-4940-BBB9-FB6376BDA0D9}" type="presParOf" srcId="{ED5DCCC5-BCA8-4491-AA37-BAF153ECA184}" destId="{A9DD881E-A532-414B-870C-8ADE2076F78C}" srcOrd="0" destOrd="0" presId="urn:microsoft.com/office/officeart/2005/8/layout/vList2"/>
    <dgm:cxn modelId="{31CF7A1A-6E4D-4D10-861C-4FF0D37EB7F8}" type="presParOf" srcId="{ED5DCCC5-BCA8-4491-AA37-BAF153ECA184}" destId="{CD5F6E02-AD43-4E7A-935B-DDF5D6C74800}" srcOrd="1" destOrd="0" presId="urn:microsoft.com/office/officeart/2005/8/layout/vList2"/>
    <dgm:cxn modelId="{9126909B-F016-45D1-8092-6C3135AB4C8A}" type="presParOf" srcId="{ED5DCCC5-BCA8-4491-AA37-BAF153ECA184}" destId="{81203336-F3DE-4B3A-BCF4-0F68C23AC2BB}" srcOrd="2" destOrd="0" presId="urn:microsoft.com/office/officeart/2005/8/layout/vList2"/>
    <dgm:cxn modelId="{730D2F2D-B4CA-4D4B-834E-CF6050C80AD0}" type="presParOf" srcId="{ED5DCCC5-BCA8-4491-AA37-BAF153ECA184}" destId="{782956A5-ADC8-4959-B856-589B9D9B9635}" srcOrd="3" destOrd="0" presId="urn:microsoft.com/office/officeart/2005/8/layout/vList2"/>
    <dgm:cxn modelId="{4902803D-CBF9-4D0B-9ABD-A3F2B1110870}" type="presParOf" srcId="{ED5DCCC5-BCA8-4491-AA37-BAF153ECA184}" destId="{D64CB5D5-837D-47FC-9E42-A26D800BC695}" srcOrd="4" destOrd="0" presId="urn:microsoft.com/office/officeart/2005/8/layout/vList2"/>
    <dgm:cxn modelId="{23FA2328-0584-487D-931D-ED8370AFC6E0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215249"/>
          <a:ext cx="4419600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noProof="0" dirty="0"/>
            <a:t>Общеобразовательные учреждения</a:t>
          </a:r>
        </a:p>
      </dsp:txBody>
      <dsp:txXfrm>
        <a:off x="24588" y="239837"/>
        <a:ext cx="4370424" cy="454509"/>
      </dsp:txXfrm>
    </dsp:sp>
    <dsp:sp modelId="{CD5F6E02-AD43-4E7A-935B-DDF5D6C74800}">
      <dsp:nvSpPr>
        <dsp:cNvPr id="0" name=""/>
        <dsp:cNvSpPr/>
      </dsp:nvSpPr>
      <dsp:spPr>
        <a:xfrm>
          <a:off x="0" y="718934"/>
          <a:ext cx="4419600" cy="123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6670" rIns="149352" bIns="26670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noProof="0" dirty="0"/>
            <a:t>Обеспечить постоянную методическую помощь педагогам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noProof="0" dirty="0"/>
            <a:t>Провести родительские собрания для вновь поступающих детей по вопросам перехода школ на обновленный ФГОС</a:t>
          </a:r>
        </a:p>
      </dsp:txBody>
      <dsp:txXfrm>
        <a:off x="0" y="718934"/>
        <a:ext cx="4419600" cy="1238895"/>
      </dsp:txXfrm>
    </dsp:sp>
    <dsp:sp modelId="{81203336-F3DE-4B3A-BCF4-0F68C23AC2BB}">
      <dsp:nvSpPr>
        <dsp:cNvPr id="0" name=""/>
        <dsp:cNvSpPr/>
      </dsp:nvSpPr>
      <dsp:spPr>
        <a:xfrm>
          <a:off x="0" y="1957830"/>
          <a:ext cx="4419600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noProof="0" dirty="0"/>
            <a:t>ОМЦ</a:t>
          </a:r>
        </a:p>
      </dsp:txBody>
      <dsp:txXfrm>
        <a:off x="24588" y="1982418"/>
        <a:ext cx="4370424" cy="454509"/>
      </dsp:txXfrm>
    </dsp:sp>
    <dsp:sp modelId="{782956A5-ADC8-4959-B856-589B9D9B9635}">
      <dsp:nvSpPr>
        <dsp:cNvPr id="0" name=""/>
        <dsp:cNvSpPr/>
      </dsp:nvSpPr>
      <dsp:spPr>
        <a:xfrm>
          <a:off x="0" y="2461515"/>
          <a:ext cx="441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6670" rIns="149352" bIns="26670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noProof="0" dirty="0"/>
            <a:t>Заполнить раздел на сайте </a:t>
          </a:r>
        </a:p>
      </dsp:txBody>
      <dsp:txXfrm>
        <a:off x="0" y="2461515"/>
        <a:ext cx="4419600" cy="347760"/>
      </dsp:txXfrm>
    </dsp:sp>
    <dsp:sp modelId="{D64CB5D5-837D-47FC-9E42-A26D800BC695}">
      <dsp:nvSpPr>
        <dsp:cNvPr id="0" name=""/>
        <dsp:cNvSpPr/>
      </dsp:nvSpPr>
      <dsp:spPr>
        <a:xfrm>
          <a:off x="0" y="2809275"/>
          <a:ext cx="4419600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noProof="0" dirty="0"/>
            <a:t>Управление образования </a:t>
          </a:r>
        </a:p>
      </dsp:txBody>
      <dsp:txXfrm>
        <a:off x="24588" y="2833863"/>
        <a:ext cx="4370424" cy="454509"/>
      </dsp:txXfrm>
    </dsp:sp>
    <dsp:sp modelId="{08B7B17B-8600-44B0-B235-389E5D71D804}">
      <dsp:nvSpPr>
        <dsp:cNvPr id="0" name=""/>
        <dsp:cNvSpPr/>
      </dsp:nvSpPr>
      <dsp:spPr>
        <a:xfrm>
          <a:off x="0" y="3312960"/>
          <a:ext cx="4419600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6670" rIns="149352" bIns="26670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noProof="0" dirty="0"/>
            <a:t>Реализовать сетевое взаимодействие ОО и УДО в рамках перехода на обновленные ФГОС НОО и ФГОС ООО</a:t>
          </a:r>
        </a:p>
      </dsp:txBody>
      <dsp:txXfrm>
        <a:off x="0" y="3312960"/>
        <a:ext cx="4419600" cy="738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3D02FD-F98D-4393-8C2A-AA2B1B59A463}" type="datetime1">
              <a:rPr lang="ru-RU" smtClean="0"/>
              <a:t>15.07.2022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164D38-2738-4F9A-AE2C-9F3DA1661795}" type="datetime1">
              <a:rPr lang="ru-RU" smtClean="0"/>
              <a:t>15.07.2022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64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74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12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24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42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34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072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93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256" name="Линия" descr="Изображение линии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 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 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 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 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 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7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ADCAA3-DEBC-406D-8401-30E1F946FF53}" type="datetime1">
              <a:rPr lang="ru-RU" smtClean="0"/>
              <a:t>15.07.2022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7" name="Линия" descr="Изображение линии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5B83A8-B65A-4820-B3AA-18435A44086F}" type="datetime1">
              <a:rPr lang="ru-RU" smtClean="0"/>
              <a:t>15.07.2022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167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567F8A-3B9B-475E-B703-D5E9DB2614A0}" type="datetime1">
              <a:rPr lang="ru-RU" smtClean="0"/>
              <a:t>15.07.2022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255" name="Линия" descr="Изображение линии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1" name="Полилиния 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 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 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 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 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6B7B8-68DB-4C8D-B1EE-F0C4532BD17D}" type="datetime1">
              <a:rPr lang="ru-RU" smtClean="0"/>
              <a:t>15.07.2022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158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8857C3-C93F-4E49-AD92-CBF7106F2783}" type="datetime1">
              <a:rPr lang="ru-RU" smtClean="0"/>
              <a:t>15.07.2022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160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36C73-844D-4651-9FC2-22D52B486471}" type="datetime1">
              <a:rPr lang="ru-RU" smtClean="0"/>
              <a:t>15.07.2022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5" name="Объект 3"/>
          <p:cNvSpPr>
            <a:spLocks noGrp="1"/>
          </p:cNvSpPr>
          <p:nvPr>
            <p:ph sz="half" idx="13"/>
          </p:nvPr>
        </p:nvSpPr>
        <p:spPr>
          <a:xfrm>
            <a:off x="6249860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156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8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BE7C9-88BB-4EFE-8667-3062E1396877}" type="datetime1">
              <a:rPr lang="ru-RU" smtClean="0"/>
              <a:t>15.07.2022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13653-6E18-417E-A961-3DF0937C0BAA}" type="datetime1">
              <a:rPr lang="ru-RU" smtClean="0"/>
              <a:t>15.07.2022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grpSp>
        <p:nvGrpSpPr>
          <p:cNvPr id="615" name="рамка" descr="Изображение прямоугольника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9705AF-92A4-4691-A540-883D58C8D1DC}" type="datetime1">
              <a:rPr lang="ru-RU" smtClean="0"/>
              <a:t>15.07.2022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614" name="рамка" descr="Изображение прямоугольника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9E27C-4335-4F92-9135-AD8999CC569B}" type="datetime1">
              <a:rPr lang="ru-RU" smtClean="0"/>
              <a:t>15.07.2022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C9D4412-E0C6-4262-9FCB-58486E3B00CB}" type="datetime1">
              <a:rPr lang="ru-RU" noProof="0" smtClean="0"/>
              <a:t>15.07.2022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Переход школ на обновленные ФГОС НОО и ФГОС ООО в Сысертском городском округе</a:t>
            </a:r>
            <a:br>
              <a:rPr lang="ru-RU" dirty="0"/>
            </a:br>
            <a:r>
              <a:rPr lang="ru-RU" dirty="0"/>
              <a:t>(мониторинг)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1884" y="5157192"/>
            <a:ext cx="9143999" cy="1066800"/>
          </a:xfrm>
        </p:spPr>
        <p:txBody>
          <a:bodyPr rtlCol="0"/>
          <a:lstStyle/>
          <a:p>
            <a:pPr algn="ctr"/>
            <a:r>
              <a:rPr lang="ru-RU" dirty="0"/>
              <a:t>С  1 сентября 2022-2023 учебного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Общие сведения о переходе школ на обновленные ФГОС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/>
              <a:t>19 школ Сысертского ГО участвуют во введении ФГОС НОО и ФГОС ООО</a:t>
            </a:r>
          </a:p>
          <a:p>
            <a:pPr rtl="0"/>
            <a:r>
              <a:rPr lang="ru-RU" dirty="0"/>
              <a:t>18 первых классов внедрят ФГОС НОО</a:t>
            </a:r>
          </a:p>
          <a:p>
            <a:pPr rtl="0"/>
            <a:r>
              <a:rPr lang="ru-RU" dirty="0"/>
              <a:t>17 пятых классов внедрят ФГОС ООО</a:t>
            </a:r>
          </a:p>
          <a:p>
            <a:pPr rtl="0"/>
            <a:r>
              <a:rPr lang="ru-RU" dirty="0"/>
              <a:t>280 педагогов прошли обучение по ФГОС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Общие сведения о переходе школ на обновленные ФГОС </a:t>
            </a:r>
          </a:p>
        </p:txBody>
      </p:sp>
      <p:graphicFrame>
        <p:nvGraphicFramePr>
          <p:cNvPr id="6" name="Объект 5" descr="Гистограмма с группировкой, где показаны значения трех рядов для четырех категорий"/>
          <p:cNvGraphicFramePr>
            <a:graphicFrameLocks noGrp="1"/>
          </p:cNvGraphicFramePr>
          <p:nvPr>
            <p:ph idx="1"/>
          </p:nvPr>
        </p:nvGraphicFramePr>
        <p:xfrm>
          <a:off x="117748" y="1905000"/>
          <a:ext cx="11953328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281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Организационно-управленческое обеспечение введения обновленных ФГОС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/>
              <a:t>100% школ Сысертского ГО утвердили план-график подготовки к введению ФГОС НОО</a:t>
            </a:r>
          </a:p>
          <a:p>
            <a:pPr rtl="0"/>
            <a:r>
              <a:rPr lang="ru-RU" dirty="0"/>
              <a:t>100% школ повысили квалификации педагогических кадров по обновленным ФГОС</a:t>
            </a:r>
          </a:p>
          <a:p>
            <a:pPr rtl="0"/>
            <a:r>
              <a:rPr lang="ru-RU" dirty="0"/>
              <a:t>Активизирована работа ШМО</a:t>
            </a:r>
          </a:p>
          <a:p>
            <a:pPr rtl="0"/>
            <a:r>
              <a:rPr lang="ru-RU" dirty="0"/>
              <a:t>Общественность информирована о переходе школ на обновленные ФГОС</a:t>
            </a:r>
          </a:p>
        </p:txBody>
      </p:sp>
    </p:spTree>
    <p:extLst>
      <p:ext uri="{BB962C8B-B14F-4D97-AF65-F5344CB8AC3E}">
        <p14:creationId xmlns:p14="http://schemas.microsoft.com/office/powerpoint/2010/main" val="7985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Консультационно-методическое и информационное обеспечение введения обновленных ФГОС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/>
              <a:t>74% школ Сысертского ГО обратились в региональный консультационный методический центр</a:t>
            </a:r>
          </a:p>
          <a:p>
            <a:pPr rtl="0"/>
            <a:r>
              <a:rPr lang="ru-RU" dirty="0"/>
              <a:t>100% школ проводят методические мероприятия для педагогов по обновленным ФГОС</a:t>
            </a:r>
          </a:p>
          <a:p>
            <a:pPr rtl="0"/>
            <a:r>
              <a:rPr lang="ru-RU" dirty="0"/>
              <a:t>100% школ публикуют на сайте информацию о переходе на обновленные ФГОС </a:t>
            </a:r>
          </a:p>
          <a:p>
            <a:r>
              <a:rPr lang="ru-RU" dirty="0"/>
              <a:t>96% школ информировали общественность о переходе  на обновленные ФГОС</a:t>
            </a:r>
          </a:p>
        </p:txBody>
      </p:sp>
    </p:spTree>
    <p:extLst>
      <p:ext uri="{BB962C8B-B14F-4D97-AF65-F5344CB8AC3E}">
        <p14:creationId xmlns:p14="http://schemas.microsoft.com/office/powerpoint/2010/main" val="378443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Кадровое обеспечение введения обновленных ФГОС НОО и ФГОС ООО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ru-RU" dirty="0"/>
              <a:t>Педагоги прошли повышение квалификации по вопросам обучения по обновленному ФГОС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4849009"/>
              </p:ext>
            </p:extLst>
          </p:nvPr>
        </p:nvGraphicFramePr>
        <p:xfrm>
          <a:off x="6094412" y="1905000"/>
          <a:ext cx="5976664" cy="179451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15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rtl="0"/>
                      <a:r>
                        <a:rPr lang="ru-RU" noProof="0" dirty="0"/>
                        <a:t>ФГОС ООО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/>
                        <a:t>Максимальный 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/>
                        <a:t>Минимальный процент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rtl="0"/>
                      <a:r>
                        <a:rPr lang="ru-RU" noProof="0" dirty="0"/>
                        <a:t>Учителя математики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rtl="0"/>
                      <a:r>
                        <a:rPr lang="ru-RU" noProof="0" dirty="0"/>
                        <a:t>Учителя музыки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/>
                        <a:t>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Рекомендации по итогам мониторинга готовности к введению обновленных ФГОС НОО и ФГОС ООО</a:t>
            </a:r>
          </a:p>
        </p:txBody>
      </p:sp>
      <p:graphicFrame>
        <p:nvGraphicFramePr>
          <p:cNvPr id="4" name="Объект 3" descr="Вертикальный маркированный список, в котором три группы расположены одна под другой, при этом под каждой группой есть отдельно выделенные пункты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2198298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0471E1-B269-4084-B396-3EC9BC9DBB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813" y="1930131"/>
            <a:ext cx="4942720" cy="40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Использование конструктора рабочих программ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600" dirty="0"/>
              <a:t>1 класс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5400" dirty="0"/>
              <a:t>34%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ru-RU" sz="3200" dirty="0"/>
              <a:t>5 класс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6249860" y="2819399"/>
            <a:ext cx="4416552" cy="3352801"/>
          </a:xfrm>
        </p:spPr>
        <p:txBody>
          <a:bodyPr rtlCol="0">
            <a:normAutofit/>
          </a:bodyPr>
          <a:lstStyle/>
          <a:p>
            <a:pPr algn="r" rtl="0"/>
            <a:r>
              <a:rPr lang="ru-RU" sz="5400" dirty="0"/>
              <a:t>12%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BFD922-6703-462E-8E87-7F326D995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589" t="3991" r="12931" b="40549"/>
          <a:stretch/>
        </p:blipFill>
        <p:spPr>
          <a:xfrm>
            <a:off x="549796" y="3550860"/>
            <a:ext cx="8784976" cy="30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кольная доска (16x9)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88_TF02804846_TF02804846.potx" id="{B0D334FF-33A8-46AB-96CF-63558F5650FA}" vid="{48B67DF7-1DEB-4C08-A175-C7A2C8FA45E8}"/>
    </a:ext>
  </a:extLst>
</a:theme>
</file>

<file path=ppt/theme/theme2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под школьную доску, темный фон</Template>
  <TotalTime>442</TotalTime>
  <Words>267</Words>
  <Application>Microsoft Office PowerPoint</Application>
  <PresentationFormat>Произвольный</PresentationFormat>
  <Paragraphs>49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Consolas</vt:lpstr>
      <vt:lpstr>Corbel</vt:lpstr>
      <vt:lpstr>Школьная доска (16x9)</vt:lpstr>
      <vt:lpstr>Переход школ на обновленные ФГОС НОО и ФГОС ООО в Сысертском городском округе (мониторинг)</vt:lpstr>
      <vt:lpstr>Общие сведения о переходе школ на обновленные ФГОС </vt:lpstr>
      <vt:lpstr>Общие сведения о переходе школ на обновленные ФГОС </vt:lpstr>
      <vt:lpstr>Организационно-управленческое обеспечение введения обновленных ФГОС </vt:lpstr>
      <vt:lpstr>Консультационно-методическое и информационное обеспечение введения обновленных ФГОС</vt:lpstr>
      <vt:lpstr>Кадровое обеспечение введения обновленных ФГОС НОО и ФГОС ООО</vt:lpstr>
      <vt:lpstr>Рекомендации по итогам мониторинга готовности к введению обновленных ФГОС НОО и ФГОС ООО</vt:lpstr>
      <vt:lpstr>Использование конструктора рабочих программ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школ на обновленные ФГОС НОО и ФГОС ООО в Сысертском городском округе</dc:title>
  <dc:creator>Оксана Колясникова</dc:creator>
  <cp:lastModifiedBy>Оксана Колясникова</cp:lastModifiedBy>
  <cp:revision>3</cp:revision>
  <dcterms:created xsi:type="dcterms:W3CDTF">2022-07-14T09:15:54Z</dcterms:created>
  <dcterms:modified xsi:type="dcterms:W3CDTF">2022-07-15T12:29:12Z</dcterms:modified>
</cp:coreProperties>
</file>