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8"/>
  </p:notesMasterIdLst>
  <p:sldIdLst>
    <p:sldId id="256" r:id="rId2"/>
    <p:sldId id="272" r:id="rId3"/>
    <p:sldId id="273" r:id="rId4"/>
    <p:sldId id="262" r:id="rId5"/>
    <p:sldId id="281" r:id="rId6"/>
    <p:sldId id="282" r:id="rId7"/>
    <p:sldId id="284" r:id="rId8"/>
    <p:sldId id="275" r:id="rId9"/>
    <p:sldId id="283" r:id="rId10"/>
    <p:sldId id="286" r:id="rId11"/>
    <p:sldId id="277" r:id="rId12"/>
    <p:sldId id="280" r:id="rId13"/>
    <p:sldId id="285" r:id="rId14"/>
    <p:sldId id="278" r:id="rId15"/>
    <p:sldId id="279" r:id="rId16"/>
    <p:sldId id="263" r:id="rId17"/>
    <p:sldId id="259" r:id="rId18"/>
    <p:sldId id="264" r:id="rId19"/>
    <p:sldId id="260" r:id="rId20"/>
    <p:sldId id="257" r:id="rId21"/>
    <p:sldId id="258" r:id="rId22"/>
    <p:sldId id="261" r:id="rId23"/>
    <p:sldId id="267" r:id="rId24"/>
    <p:sldId id="268" r:id="rId25"/>
    <p:sldId id="269" r:id="rId26"/>
    <p:sldId id="27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102" d="100"/>
          <a:sy n="102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C8A3D6-9F8C-4E62-BF4F-B0E5AA095900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1CE4EB-8C26-44AC-8142-A94EB667B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60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900" b="1">
                <a:latin typeface="Times New Roman" pitchFamily="18" charset="0"/>
              </a:rPr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900" b="1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7ECF2F7-711D-4258-8967-7B613E394BCB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9820DF3-289B-4CEB-8590-ED1EA7F9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0236-632E-41F7-AEE6-A04130F5AD71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E675-49A1-4E7B-AFF6-B5FC3F282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019E-FDB1-406F-B32C-906750B2B820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6A1F-AE31-4F21-9594-629EBF2D9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442ED-78D7-4D01-8E98-64E84EF977E2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F99DF-F5D3-4A2E-BFAF-77B78FEE3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43E4-6610-44EF-BC96-0B9CA6E0E17D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D625-F795-4E5E-BE3B-AD848C36C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FB9C-A055-42BB-8C56-0E58D2A6F209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DE48-0304-4D9C-9B75-8A4C858E1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A0129-3CAD-460E-AD95-7852B45FDEE3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E4A39-55EE-44FB-84F0-8CFA6472D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74E5-C750-4E1D-A952-A2013F5F3477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036E-5CA5-40C5-9C27-DDEB79137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6127-616D-485F-BD0B-B43FEC81465C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556D2-399B-436F-A800-93A31B12F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0A3C-EF44-4137-A51F-87A40D2B4AC5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1DE4-213B-43B9-B04C-36006BF73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D4174-74AF-47ED-BE8A-0D2567A59688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C0C8-C9A7-4592-BB12-DA2A5244F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08AC-F30D-4D58-A41B-A019CBE259B0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056D2-065F-4F1A-8D34-F513E9F2F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62132ED-BD37-4AC4-9AB1-97E58466D612}" type="datetimeFigureOut">
              <a:rPr lang="ru-RU"/>
              <a:pPr>
                <a:defRPr/>
              </a:pPr>
              <a:t>08.02.2024</a:t>
            </a:fld>
            <a:endParaRPr lang="ru-RU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6D9568-D481-4608-8C98-26C14421F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  <p:sldLayoutId id="21474837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5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/>
          </a:p>
        </p:txBody>
      </p:sp>
      <p:sp>
        <p:nvSpPr>
          <p:cNvPr id="14338" name="Объект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sz="3600" b="1" dirty="0">
                <a:solidFill>
                  <a:srgbClr val="FF0000"/>
                </a:solidFill>
              </a:rPr>
              <a:t>Об основных задачах развития системы образования на новый учебный год</a:t>
            </a:r>
          </a:p>
          <a:p>
            <a:pPr marL="0" indent="0" algn="r" eaLnBrk="1" hangingPunct="1">
              <a:buNone/>
            </a:pPr>
            <a:endParaRPr lang="ru-RU" sz="2400" b="1" dirty="0"/>
          </a:p>
          <a:p>
            <a:pPr marL="0" indent="0" algn="r" eaLnBrk="1" hangingPunct="1">
              <a:buNone/>
            </a:pPr>
            <a:r>
              <a:rPr lang="ru-RU" sz="2400" b="1" dirty="0"/>
              <a:t>Доклад начальника </a:t>
            </a:r>
          </a:p>
          <a:p>
            <a:pPr marL="0" indent="0" algn="r" eaLnBrk="1" hangingPunct="1">
              <a:buNone/>
            </a:pPr>
            <a:r>
              <a:rPr lang="ru-RU" sz="2400" b="1" dirty="0"/>
              <a:t>УО АСГО</a:t>
            </a:r>
          </a:p>
          <a:p>
            <a:pPr marL="0" indent="0" algn="r" eaLnBrk="1" hangingPunct="1">
              <a:buNone/>
            </a:pPr>
            <a:r>
              <a:rPr lang="ru-RU" sz="3600" b="1" dirty="0"/>
              <a:t>Золотовой А.Е.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</p:txBody>
      </p:sp>
      <p:pic>
        <p:nvPicPr>
          <p:cNvPr id="6146" name="Picture 2" descr="F:\Фото\IMG_2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0177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4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>
                <a:latin typeface="Times New Roman" pitchFamily="18" charset="0"/>
              </a:rPr>
              <a:t>Вакансии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686800" cy="4857750"/>
          </a:xfrm>
        </p:spPr>
        <p:txBody>
          <a:bodyPr/>
          <a:lstStyle/>
          <a:p>
            <a:pPr eaLnBrk="1" hangingPunct="1"/>
            <a:endParaRPr lang="ru-RU" sz="2800" dirty="0"/>
          </a:p>
          <a:p>
            <a:pPr eaLnBrk="1" hangingPunct="1"/>
            <a:r>
              <a:rPr lang="ru-RU" sz="2800" dirty="0"/>
              <a:t>учитель математики – 2,5 ставка , </a:t>
            </a:r>
          </a:p>
          <a:p>
            <a:pPr eaLnBrk="1" hangingPunct="1"/>
            <a:r>
              <a:rPr lang="ru-RU" sz="2800" dirty="0"/>
              <a:t>учитель русского языка -1 ставка, </a:t>
            </a:r>
          </a:p>
          <a:p>
            <a:pPr eaLnBrk="1" hangingPunct="1"/>
            <a:r>
              <a:rPr lang="ru-RU" sz="2800" dirty="0"/>
              <a:t>учитель начальных классов – 7,5 ставки,</a:t>
            </a:r>
          </a:p>
          <a:p>
            <a:pPr eaLnBrk="1" hangingPunct="1"/>
            <a:r>
              <a:rPr lang="ru-RU" sz="2800" dirty="0"/>
              <a:t>учитель иностранного языка- 2,5 ставки, </a:t>
            </a:r>
          </a:p>
          <a:p>
            <a:pPr eaLnBrk="1" hangingPunct="1"/>
            <a:r>
              <a:rPr lang="ru-RU" sz="2800" dirty="0"/>
              <a:t>учитель-логопед – 2 ставки,</a:t>
            </a:r>
          </a:p>
          <a:p>
            <a:pPr eaLnBrk="1" hangingPunct="1"/>
            <a:r>
              <a:rPr lang="ru-RU" sz="2800" dirty="0"/>
              <a:t>воспитателей ДОУ -4 ставки,</a:t>
            </a:r>
          </a:p>
          <a:p>
            <a:pPr eaLnBrk="1" hangingPunct="1"/>
            <a:r>
              <a:rPr lang="ru-RU" sz="2800" dirty="0"/>
              <a:t>учитель физики – 3 ставки.</a:t>
            </a:r>
          </a:p>
        </p:txBody>
      </p:sp>
    </p:spTree>
    <p:extLst>
      <p:ext uri="{BB962C8B-B14F-4D97-AF65-F5344CB8AC3E}">
        <p14:creationId xmlns:p14="http://schemas.microsoft.com/office/powerpoint/2010/main" val="86178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5751992" cy="41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Воспитатель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00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Участники конкурса уч. г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42186" cy="39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Учитель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0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5178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0938" y="116631"/>
            <a:ext cx="7793037" cy="1559769"/>
          </a:xfrm>
        </p:spPr>
        <p:txBody>
          <a:bodyPr/>
          <a:lstStyle/>
          <a:p>
            <a:pPr lvl="0" eaLnBrk="1" hangingPunct="1"/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	</a:t>
            </a: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br>
              <a:rPr lang="ru-RU" sz="18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ru-RU" sz="2000" b="1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Общие сведения о количестве выпускников основной школы	 2013/2014 учебного года	Сысертского городского округа</a:t>
            </a:r>
            <a:r>
              <a:rPr lang="ru-RU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	</a:t>
            </a:r>
            <a:br>
              <a:rPr lang="ru-RU" sz="2000" kern="1200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68726"/>
              </p:ext>
            </p:extLst>
          </p:nvPr>
        </p:nvGraphicFramePr>
        <p:xfrm>
          <a:off x="1187624" y="2132856"/>
          <a:ext cx="77724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800" b="1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выпускни</a:t>
                      </a:r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-ков на конец года	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Число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недопу</a:t>
                      </a:r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-щенных до экзаменов	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проходив-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проходив-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ИА в форме ГВЭ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окончив-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школу на 4 и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окончив-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школу на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отличников, получивших аттестат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осо-бого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неполучив-ших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аттестаты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473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04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kern="1200" dirty="0">
                <a:solidFill>
                  <a:srgbClr val="000000"/>
                </a:solidFill>
                <a:latin typeface="Times New Roman"/>
              </a:rPr>
              <a:t>Общие сведения о количестве выпускников средней школы	 2013/2014 учебного года	Сысертского городского округа</a:t>
            </a:r>
            <a:r>
              <a:rPr lang="ru-RU" sz="2000" kern="1200" dirty="0">
                <a:solidFill>
                  <a:srgbClr val="000000"/>
                </a:solidFill>
                <a:latin typeface="Times New Roman"/>
              </a:rPr>
              <a:t>	</a:t>
            </a:r>
            <a:br>
              <a:rPr lang="ru-RU" sz="2000" kern="1200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99059"/>
              </p:ext>
            </p:extLst>
          </p:nvPr>
        </p:nvGraphicFramePr>
        <p:xfrm>
          <a:off x="1182688" y="2017713"/>
          <a:ext cx="77724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800" b="1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выпускни</a:t>
                      </a:r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-ков на конец года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i="0" u="none" strike="noStrike" kern="1200" baseline="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Число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недопу</a:t>
                      </a:r>
                      <a:r>
                        <a:rPr lang="ru-RU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-щенных до экзаменов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проходив-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проходив-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ИА в форме ГВЭ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окончив-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школу на 4 и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окончив-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школу на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отличников, получивших аттестат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осо-бого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неполучив-ших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аттестаты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/>
              <a:t>Правовой статус образовательных учреждений</a:t>
            </a:r>
          </a:p>
        </p:txBody>
      </p:sp>
      <p:graphicFrame>
        <p:nvGraphicFramePr>
          <p:cNvPr id="98365" name="Group 6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8773980"/>
              </p:ext>
            </p:extLst>
          </p:nvPr>
        </p:nvGraphicFramePr>
        <p:xfrm>
          <a:off x="457200" y="1981200"/>
          <a:ext cx="8218488" cy="4267519"/>
        </p:xfrm>
        <a:graphic>
          <a:graphicData uri="http://schemas.openxmlformats.org/drawingml/2006/table">
            <a:tbl>
              <a:tblPr/>
              <a:tblGrid>
                <a:gridCol w="152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казённые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автономные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Школы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Детские сады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УДО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/>
              <a:t>Дошкольное образование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dirty="0"/>
              <a:t>Повышение качества  --------- ФГОС</a:t>
            </a:r>
          </a:p>
          <a:p>
            <a:pPr eaLnBrk="1" hangingPunct="1">
              <a:buFont typeface="Wingdings" pitchFamily="2" charset="2"/>
              <a:buNone/>
            </a:pPr>
            <a:endParaRPr lang="ru-RU" dirty="0"/>
          </a:p>
          <a:p>
            <a:pPr eaLnBrk="1" hangingPunct="1"/>
            <a:r>
              <a:rPr lang="ru-RU" dirty="0"/>
              <a:t>Повышение доступности ---------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/>
              <a:t>увеличение количества мест </a:t>
            </a:r>
            <a:r>
              <a:rPr lang="ru-RU"/>
              <a:t>в детских садах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>
                <a:latin typeface="Times New Roman" pitchFamily="18" charset="0"/>
              </a:rPr>
              <a:t>Очередность в детские </a:t>
            </a:r>
            <a:br>
              <a:rPr lang="ru-RU" sz="4000" b="1">
                <a:latin typeface="Times New Roman" pitchFamily="18" charset="0"/>
              </a:rPr>
            </a:br>
            <a:r>
              <a:rPr lang="ru-RU" sz="4000" b="1">
                <a:latin typeface="Times New Roman" pitchFamily="18" charset="0"/>
              </a:rPr>
              <a:t> сады</a:t>
            </a:r>
          </a:p>
        </p:txBody>
      </p:sp>
      <p:graphicFrame>
        <p:nvGraphicFramePr>
          <p:cNvPr id="18453" name="Group 21"/>
          <p:cNvGraphicFramePr>
            <a:graphicFrameLocks noGrp="1"/>
          </p:cNvGraphicFramePr>
          <p:nvPr>
            <p:ph idx="4294967295"/>
          </p:nvPr>
        </p:nvGraphicFramePr>
        <p:xfrm>
          <a:off x="900113" y="2420938"/>
          <a:ext cx="7343775" cy="3947351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2014год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1752</a:t>
                      </a:r>
                      <a:endParaRPr kumimoji="0" 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(3-7 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/>
              <a:t>Общее образование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/>
              <a:t>Повышение качества   ------ ФГОС</a:t>
            </a:r>
          </a:p>
          <a:p>
            <a:pPr eaLnBrk="1" hangingPunct="1"/>
            <a:endParaRPr lang="ru-RU"/>
          </a:p>
          <a:p>
            <a:pPr eaLnBrk="1" hangingPunct="1">
              <a:buFont typeface="Wingdings" pitchFamily="2" charset="2"/>
              <a:buNone/>
            </a:pPr>
            <a:endParaRPr lang="ru-RU"/>
          </a:p>
          <a:p>
            <a:pPr eaLnBrk="1" hangingPunct="1"/>
            <a:r>
              <a:rPr lang="ru-RU"/>
              <a:t>Повышение доступности ------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перевод школ в односменный режим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33" name="Rectangle 2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</a:rPr>
              <a:t>Подготовка к НУГ</a:t>
            </a:r>
          </a:p>
        </p:txBody>
      </p:sp>
      <p:graphicFrame>
        <p:nvGraphicFramePr>
          <p:cNvPr id="33063" name="Group 295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209733"/>
        </p:xfrm>
        <a:graphic>
          <a:graphicData uri="http://schemas.openxmlformats.org/drawingml/2006/table">
            <a:tbl>
              <a:tblPr/>
              <a:tblGrid>
                <a:gridCol w="29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Приобретено в ОО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город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село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всего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учебно-лабораторное оборудование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1214,00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учебно-производственное оборудование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спортивное оборудование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спортивный инвентарь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781,00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компьютерное оборудование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для организации медобслуживания обучающихся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 для школьных столовых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/>
              <a:t>Изменения в порядке гиа-11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/>
            <a:r>
              <a:rPr lang="ru-RU"/>
              <a:t>Введение с 2014-15 учебного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/>
              <a:t>  года итогового </a:t>
            </a:r>
            <a:r>
              <a:rPr lang="ru-RU">
                <a:solidFill>
                  <a:srgbClr val="FF0000"/>
                </a:solidFill>
              </a:rPr>
              <a:t>сочинения</a:t>
            </a:r>
            <a:r>
              <a:rPr lang="ru-RU"/>
              <a:t> </a:t>
            </a:r>
          </a:p>
          <a:p>
            <a:pPr algn="just" eaLnBrk="1" hangingPunct="1"/>
            <a:endParaRPr lang="ru-RU"/>
          </a:p>
          <a:p>
            <a:pPr algn="just" eaLnBrk="1" hangingPunct="1"/>
            <a:r>
              <a:rPr lang="ru-RU"/>
              <a:t>Время – декабрь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/>
          </a:p>
          <a:p>
            <a:pPr algn="just" eaLnBrk="1" hangingPunct="1"/>
            <a:r>
              <a:rPr lang="ru-RU"/>
              <a:t>Возможна пересдача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/>
              <a:t>Портфолио абитуриентов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/>
              <a:t>Официальные достижения в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области спорта</a:t>
            </a:r>
          </a:p>
          <a:p>
            <a:pPr algn="just" eaLnBrk="1" hangingPunct="1">
              <a:lnSpc>
                <a:spcPct val="90000"/>
              </a:lnSpc>
            </a:pPr>
            <a:endParaRPr lang="ru-RU"/>
          </a:p>
          <a:p>
            <a:pPr algn="just" eaLnBrk="1" hangingPunct="1">
              <a:lnSpc>
                <a:spcPct val="90000"/>
              </a:lnSpc>
            </a:pPr>
            <a:r>
              <a:rPr lang="ru-RU"/>
              <a:t>Достижения в учебе</a:t>
            </a:r>
          </a:p>
          <a:p>
            <a:pPr algn="just" eaLnBrk="1" hangingPunct="1">
              <a:lnSpc>
                <a:spcPct val="90000"/>
              </a:lnSpc>
            </a:pPr>
            <a:endParaRPr lang="ru-RU"/>
          </a:p>
          <a:p>
            <a:pPr algn="just" eaLnBrk="1" hangingPunct="1">
              <a:lnSpc>
                <a:spcPct val="90000"/>
              </a:lnSpc>
            </a:pPr>
            <a:r>
              <a:rPr lang="ru-RU"/>
              <a:t>Волонтерская деятельность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 algn="just" eaLnBrk="1" hangingPunct="1">
              <a:lnSpc>
                <a:spcPct val="90000"/>
              </a:lnSpc>
            </a:pPr>
            <a:r>
              <a:rPr lang="ru-RU"/>
              <a:t>Участие в интеллектуальных, творческих и спортивных конкурсах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3600" b="1"/>
              <a:t>Инженерная деятельность у школьников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/>
              <a:t>-внедрение концепции математического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/>
              <a:t>образования;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/>
              <a:t>                                                       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/>
              <a:t>-ведение инженерных междисциплинарных олимпиад школьников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>
                <a:latin typeface="Times New Roman" pitchFamily="18" charset="0"/>
              </a:rPr>
              <a:t>Вакансии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686800" cy="4857750"/>
          </a:xfrm>
        </p:spPr>
        <p:txBody>
          <a:bodyPr/>
          <a:lstStyle/>
          <a:p>
            <a:pPr eaLnBrk="1" hangingPunct="1"/>
            <a:r>
              <a:rPr lang="ru-RU" sz="2800" dirty="0"/>
              <a:t>учитель математики – 2,5 ставка , </a:t>
            </a:r>
          </a:p>
          <a:p>
            <a:pPr eaLnBrk="1" hangingPunct="1"/>
            <a:r>
              <a:rPr lang="ru-RU" sz="2800" dirty="0"/>
              <a:t>учитель русского языка -1 ставка, </a:t>
            </a:r>
          </a:p>
          <a:p>
            <a:pPr eaLnBrk="1" hangingPunct="1"/>
            <a:r>
              <a:rPr lang="ru-RU" sz="2800" dirty="0"/>
              <a:t>учитель начальных классов – 7,5 ставки,</a:t>
            </a:r>
          </a:p>
          <a:p>
            <a:pPr eaLnBrk="1" hangingPunct="1"/>
            <a:r>
              <a:rPr lang="ru-RU" sz="2800" dirty="0"/>
              <a:t>учитель иностранного языка- 2,5 ставки, </a:t>
            </a:r>
          </a:p>
          <a:p>
            <a:pPr eaLnBrk="1" hangingPunct="1"/>
            <a:r>
              <a:rPr lang="ru-RU" sz="2800" dirty="0"/>
              <a:t>учитель-логопед – 2 ставки,</a:t>
            </a:r>
          </a:p>
          <a:p>
            <a:pPr eaLnBrk="1" hangingPunct="1"/>
            <a:r>
              <a:rPr lang="ru-RU" sz="2800" dirty="0"/>
              <a:t>воспитателей ДОУ -4 ставки,</a:t>
            </a:r>
          </a:p>
          <a:p>
            <a:pPr eaLnBrk="1" hangingPunct="1"/>
            <a:r>
              <a:rPr lang="ru-RU" sz="2800" dirty="0"/>
              <a:t>учитель физики – 3 ставки,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371600"/>
          </a:xfrm>
        </p:spPr>
        <p:txBody>
          <a:bodyPr anchor="ctr"/>
          <a:lstStyle/>
          <a:p>
            <a:pPr algn="ctr" eaLnBrk="1" hangingPunct="1"/>
            <a:r>
              <a:rPr lang="ru-RU" sz="3600" b="1">
                <a:latin typeface="Times New Roman" pitchFamily="18" charset="0"/>
              </a:rPr>
              <a:t>Средняя заработная плата педагогических работников  школ</a:t>
            </a:r>
            <a:r>
              <a:rPr lang="ru-RU" sz="4000"/>
              <a:t> </a:t>
            </a:r>
          </a:p>
        </p:txBody>
      </p:sp>
      <p:graphicFrame>
        <p:nvGraphicFramePr>
          <p:cNvPr id="28714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1728753"/>
              </p:ext>
            </p:extLst>
          </p:nvPr>
        </p:nvGraphicFramePr>
        <p:xfrm>
          <a:off x="250825" y="1989138"/>
          <a:ext cx="8435975" cy="4246564"/>
        </p:xfrm>
        <a:graphic>
          <a:graphicData uri="http://schemas.openxmlformats.org/drawingml/2006/table">
            <a:tbl>
              <a:tblPr/>
              <a:tblGrid>
                <a:gridCol w="198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заработная 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16 519,00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18 197,00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25 377,00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28 365,00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371600"/>
          </a:xfrm>
        </p:spPr>
        <p:txBody>
          <a:bodyPr anchor="ctr"/>
          <a:lstStyle/>
          <a:p>
            <a:pPr algn="ctr" eaLnBrk="1" hangingPunct="1"/>
            <a:r>
              <a:rPr lang="ru-RU" sz="3600" b="1">
                <a:latin typeface="Times New Roman" pitchFamily="18" charset="0"/>
              </a:rPr>
              <a:t>Средняя заработная плата педагогических работников  ДОУ</a:t>
            </a:r>
            <a:endParaRPr lang="ru-RU" sz="4000"/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6904083"/>
              </p:ext>
            </p:extLst>
          </p:nvPr>
        </p:nvGraphicFramePr>
        <p:xfrm>
          <a:off x="250825" y="1989138"/>
          <a:ext cx="8435975" cy="4246564"/>
        </p:xfrm>
        <a:graphic>
          <a:graphicData uri="http://schemas.openxmlformats.org/drawingml/2006/table">
            <a:tbl>
              <a:tblPr/>
              <a:tblGrid>
                <a:gridCol w="198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заработная 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11 724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15 723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17281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26 802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371600"/>
          </a:xfrm>
        </p:spPr>
        <p:txBody>
          <a:bodyPr anchor="ctr"/>
          <a:lstStyle/>
          <a:p>
            <a:pPr algn="ctr" eaLnBrk="1" hangingPunct="1"/>
            <a:r>
              <a:rPr lang="ru-RU" sz="3600" b="1">
                <a:latin typeface="Times New Roman" pitchFamily="18" charset="0"/>
              </a:rPr>
              <a:t>Средняя заработная плата педагогических работников  УДОД</a:t>
            </a:r>
            <a:r>
              <a:rPr lang="ru-RU" sz="4000"/>
              <a:t> </a:t>
            </a:r>
          </a:p>
        </p:txBody>
      </p:sp>
      <p:graphicFrame>
        <p:nvGraphicFramePr>
          <p:cNvPr id="30756" name="Group 3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816505"/>
              </p:ext>
            </p:extLst>
          </p:nvPr>
        </p:nvGraphicFramePr>
        <p:xfrm>
          <a:off x="250825" y="1989138"/>
          <a:ext cx="8435975" cy="4246564"/>
        </p:xfrm>
        <a:graphic>
          <a:graphicData uri="http://schemas.openxmlformats.org/drawingml/2006/table">
            <a:tbl>
              <a:tblPr/>
              <a:tblGrid>
                <a:gridCol w="198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3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заработная 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8 617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11 351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15 539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23 515,1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26 802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9" name="Rectangle 1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</a:rPr>
              <a:t>Подготовка к НУГ</a:t>
            </a:r>
          </a:p>
        </p:txBody>
      </p:sp>
      <p:graphicFrame>
        <p:nvGraphicFramePr>
          <p:cNvPr id="36041" name="Group 2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140763"/>
              </p:ext>
            </p:extLst>
          </p:nvPr>
        </p:nvGraphicFramePr>
        <p:xfrm>
          <a:off x="1182688" y="2017713"/>
          <a:ext cx="7637462" cy="4114802"/>
        </p:xfrm>
        <a:graphic>
          <a:graphicData uri="http://schemas.openxmlformats.org/drawingml/2006/table">
            <a:tbl>
              <a:tblPr/>
              <a:tblGrid>
                <a:gridCol w="393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Пополнение фондов школьных библиотек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ед.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закупленной учебной литературы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10072,00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школ, библиотеки которых были пополнены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учащихся учебниками и учебными пособиями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от потребности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92,10%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федерального бюджета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1555739,27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консолидированного бюджета субъекта Российской Федерации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1615217,98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11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63637"/>
          </a:xfrm>
        </p:spPr>
        <p:txBody>
          <a:bodyPr/>
          <a:lstStyle/>
          <a:p>
            <a:pPr algn="ctr" eaLnBrk="1" hangingPunct="1"/>
            <a:r>
              <a:rPr lang="ru-RU" sz="4000" b="1">
                <a:latin typeface="Times New Roman" pitchFamily="18" charset="0"/>
              </a:rPr>
              <a:t>Победители Всероссийской олимпиады школьников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19313"/>
            <a:ext cx="6196013" cy="360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27385" name="Group 1785"/>
          <p:cNvGraphicFramePr>
            <a:graphicFrameLocks noGrp="1"/>
          </p:cNvGraphicFramePr>
          <p:nvPr>
            <p:ph idx="1"/>
          </p:nvPr>
        </p:nvGraphicFramePr>
        <p:xfrm>
          <a:off x="1463675" y="1916113"/>
          <a:ext cx="6196013" cy="4244982"/>
        </p:xfrm>
        <a:graphic>
          <a:graphicData uri="http://schemas.openxmlformats.org/drawingml/2006/table">
            <a:tbl>
              <a:tblPr/>
              <a:tblGrid>
                <a:gridCol w="75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38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ОУ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Школьный этап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Муниципальный этап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6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7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10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11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14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15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16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18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19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23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30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№ 35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charset="0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</a:t>
            </a:r>
          </a:p>
        </p:txBody>
      </p:sp>
      <p:pic>
        <p:nvPicPr>
          <p:cNvPr id="1026" name="Picture 2" descr="F:\Фото\DSC_0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17" y="2017713"/>
            <a:ext cx="62125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3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</a:t>
            </a:r>
          </a:p>
        </p:txBody>
      </p:sp>
      <p:pic>
        <p:nvPicPr>
          <p:cNvPr id="2050" name="Picture 2" descr="F:\Фото\DSC_0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17" y="2017713"/>
            <a:ext cx="62125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0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Одаренные дети</a:t>
            </a:r>
          </a:p>
        </p:txBody>
      </p:sp>
      <p:pic>
        <p:nvPicPr>
          <p:cNvPr id="4098" name="Picture 2" descr="F:\Фото\P2061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0177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2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000" b="1">
                <a:latin typeface="Times New Roman" pitchFamily="18" charset="0"/>
              </a:rPr>
              <a:t>Педагогические кадры</a:t>
            </a:r>
          </a:p>
        </p:txBody>
      </p:sp>
      <p:graphicFrame>
        <p:nvGraphicFramePr>
          <p:cNvPr id="26667" name="Group 4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3270113"/>
              </p:ext>
            </p:extLst>
          </p:nvPr>
        </p:nvGraphicFramePr>
        <p:xfrm>
          <a:off x="467545" y="2276871"/>
          <a:ext cx="8352606" cy="2703293"/>
        </p:xfrm>
        <a:graphic>
          <a:graphicData uri="http://schemas.openxmlformats.org/drawingml/2006/table">
            <a:tbl>
              <a:tblPr/>
              <a:tblGrid>
                <a:gridCol w="190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68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Учебный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Количество педагогических работников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Школы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УДО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Всего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2012-2013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2013-2014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4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\IMG_1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395548" cy="35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Кадры решают все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88" y="1484785"/>
            <a:ext cx="7772400" cy="46477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80248"/>
      </p:ext>
    </p:extLst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276</TotalTime>
  <Words>946</Words>
  <Application>Microsoft Office PowerPoint</Application>
  <PresentationFormat>Экран (4:3)</PresentationFormat>
  <Paragraphs>404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Wingdings</vt:lpstr>
      <vt:lpstr>Палитра</vt:lpstr>
      <vt:lpstr>Презентация PowerPoint</vt:lpstr>
      <vt:lpstr>Подготовка к НУГ</vt:lpstr>
      <vt:lpstr>Подготовка к НУГ</vt:lpstr>
      <vt:lpstr>Победители Всероссийской олимпиады школьников</vt:lpstr>
      <vt:lpstr>Одаренные дети</vt:lpstr>
      <vt:lpstr>Одаренные дети</vt:lpstr>
      <vt:lpstr>Одаренные дети</vt:lpstr>
      <vt:lpstr>Педагогические кадры</vt:lpstr>
      <vt:lpstr>Кадры решают все</vt:lpstr>
      <vt:lpstr>Мастер-класс</vt:lpstr>
      <vt:lpstr>Вакансии</vt:lpstr>
      <vt:lpstr>Воспитатель года</vt:lpstr>
      <vt:lpstr>Учитель года </vt:lpstr>
      <vt:lpstr>                                                                                                                                                   Общие сведения о количестве выпускников основной школы  2013/2014 учебного года Сысертского городского округа  </vt:lpstr>
      <vt:lpstr>Общие сведения о количестве выпускников средней школы  2013/2014 учебного года Сысертского городского округа  </vt:lpstr>
      <vt:lpstr>Правовой статус образовательных учреждений</vt:lpstr>
      <vt:lpstr>Дошкольное образование</vt:lpstr>
      <vt:lpstr>Очередность в детские   сады</vt:lpstr>
      <vt:lpstr>Общее образование</vt:lpstr>
      <vt:lpstr>Изменения в порядке гиа-11</vt:lpstr>
      <vt:lpstr>Портфолио абитуриентов</vt:lpstr>
      <vt:lpstr>Инженерная деятельность у школьников</vt:lpstr>
      <vt:lpstr>Вакансии</vt:lpstr>
      <vt:lpstr>Средняя заработная плата педагогических работников  школ </vt:lpstr>
      <vt:lpstr>Средняя заработная плата педагогических работников  ДОУ</vt:lpstr>
      <vt:lpstr>Средняя заработная плата педагогических работников  УДОД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 Колясникова</cp:lastModifiedBy>
  <cp:revision>53</cp:revision>
  <dcterms:created xsi:type="dcterms:W3CDTF">2014-08-23T21:28:06Z</dcterms:created>
  <dcterms:modified xsi:type="dcterms:W3CDTF">2024-02-08T11:14:34Z</dcterms:modified>
</cp:coreProperties>
</file>