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60" r:id="rId12"/>
    <p:sldId id="264" r:id="rId13"/>
    <p:sldId id="275" r:id="rId14"/>
    <p:sldId id="276" r:id="rId15"/>
    <p:sldId id="277" r:id="rId16"/>
    <p:sldId id="267" r:id="rId17"/>
    <p:sldId id="278" r:id="rId1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6F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181D7-4276-4CEB-9BCF-A61D4FBCB2B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1AFAAB-542B-4350-B309-29B3C8CA31E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ru-RU" b="1" dirty="0" smtClean="0"/>
            <a:t>Количество руководящих и педагогических работников, прошедших курсы повышения квалификации в 2015/2016 учебном году:</a:t>
          </a:r>
          <a:endParaRPr lang="ru-RU" dirty="0"/>
        </a:p>
      </dgm:t>
    </dgm:pt>
    <dgm:pt modelId="{6103F6AE-B269-4615-A550-30279B312A6F}" type="parTrans" cxnId="{0B2F32FD-A005-431D-B970-059E762F7CD5}">
      <dgm:prSet/>
      <dgm:spPr/>
      <dgm:t>
        <a:bodyPr/>
        <a:lstStyle/>
        <a:p>
          <a:endParaRPr lang="ru-RU"/>
        </a:p>
      </dgm:t>
    </dgm:pt>
    <dgm:pt modelId="{06DAB560-C844-4E1E-858C-292650B515E7}" type="sibTrans" cxnId="{0B2F32FD-A005-431D-B970-059E762F7CD5}">
      <dgm:prSet/>
      <dgm:spPr/>
      <dgm:t>
        <a:bodyPr/>
        <a:lstStyle/>
        <a:p>
          <a:endParaRPr lang="ru-RU"/>
        </a:p>
      </dgm:t>
    </dgm:pt>
    <dgm:pt modelId="{0B17F513-7A5D-4C20-8427-305EE4161D9B}">
      <dgm:prSet/>
      <dgm:spPr/>
      <dgm:t>
        <a:bodyPr/>
        <a:lstStyle/>
        <a:p>
          <a:pPr rtl="0"/>
          <a:r>
            <a:rPr lang="ru-RU" b="1" dirty="0" smtClean="0"/>
            <a:t>ОУ</a:t>
          </a:r>
          <a:r>
            <a:rPr lang="ru-RU" dirty="0" smtClean="0"/>
            <a:t> – 442 человека, что составляет 47% от общего числа руководящих и педагогических работников общеобразовательных учреждений СГО.</a:t>
          </a:r>
          <a:endParaRPr lang="ru-RU" dirty="0"/>
        </a:p>
      </dgm:t>
    </dgm:pt>
    <dgm:pt modelId="{81E0C909-B1EC-4E8A-840A-E87EE88D61BD}" type="parTrans" cxnId="{81C8256E-1463-4E58-93A8-FAAB21897F5E}">
      <dgm:prSet/>
      <dgm:spPr/>
      <dgm:t>
        <a:bodyPr/>
        <a:lstStyle/>
        <a:p>
          <a:endParaRPr lang="ru-RU"/>
        </a:p>
      </dgm:t>
    </dgm:pt>
    <dgm:pt modelId="{6431F1C2-0824-4A06-85E0-D336F5B3F58A}" type="sibTrans" cxnId="{81C8256E-1463-4E58-93A8-FAAB21897F5E}">
      <dgm:prSet/>
      <dgm:spPr/>
      <dgm:t>
        <a:bodyPr/>
        <a:lstStyle/>
        <a:p>
          <a:endParaRPr lang="ru-RU"/>
        </a:p>
      </dgm:t>
    </dgm:pt>
    <dgm:pt modelId="{2440BCF1-0144-40D1-9783-BBAFE7BEF4E7}">
      <dgm:prSet/>
      <dgm:spPr/>
      <dgm:t>
        <a:bodyPr/>
        <a:lstStyle/>
        <a:p>
          <a:pPr rtl="0"/>
          <a:r>
            <a:rPr lang="ru-RU" b="1" dirty="0" smtClean="0"/>
            <a:t>ДОУ</a:t>
          </a:r>
          <a:r>
            <a:rPr lang="ru-RU" dirty="0" smtClean="0"/>
            <a:t> – 220 человек, что составляет 22% от общего числа руководящих и педагогических работников ДОУ СГО.</a:t>
          </a:r>
          <a:endParaRPr lang="ru-RU" dirty="0"/>
        </a:p>
      </dgm:t>
    </dgm:pt>
    <dgm:pt modelId="{24F366E4-D98D-42F0-B05D-7051EB3622A3}" type="parTrans" cxnId="{A3874A78-788C-45B9-92A4-4DECF2110CCC}">
      <dgm:prSet/>
      <dgm:spPr/>
      <dgm:t>
        <a:bodyPr/>
        <a:lstStyle/>
        <a:p>
          <a:endParaRPr lang="ru-RU"/>
        </a:p>
      </dgm:t>
    </dgm:pt>
    <dgm:pt modelId="{4468294B-7A3B-4D07-9CF7-A961F672B172}" type="sibTrans" cxnId="{A3874A78-788C-45B9-92A4-4DECF2110CCC}">
      <dgm:prSet/>
      <dgm:spPr/>
      <dgm:t>
        <a:bodyPr/>
        <a:lstStyle/>
        <a:p>
          <a:endParaRPr lang="ru-RU"/>
        </a:p>
      </dgm:t>
    </dgm:pt>
    <dgm:pt modelId="{AA385955-AC8D-4D37-B4FB-6F0DD54B5843}">
      <dgm:prSet/>
      <dgm:spPr/>
      <dgm:t>
        <a:bodyPr/>
        <a:lstStyle/>
        <a:p>
          <a:pPr rtl="0"/>
          <a:r>
            <a:rPr lang="ru-RU" b="1" dirty="0" smtClean="0"/>
            <a:t>УДО</a:t>
          </a:r>
          <a:r>
            <a:rPr lang="ru-RU" dirty="0" smtClean="0"/>
            <a:t> – 31 человек, что составляет 28% от общего числа руководящих и педагогических работников УДО СГО.</a:t>
          </a:r>
          <a:endParaRPr lang="ru-RU" dirty="0"/>
        </a:p>
      </dgm:t>
    </dgm:pt>
    <dgm:pt modelId="{59DE4A8B-8E10-4982-A039-5D176A33B0D0}" type="parTrans" cxnId="{E1F4587E-694E-46A3-8BE1-6290B963C4A0}">
      <dgm:prSet/>
      <dgm:spPr/>
      <dgm:t>
        <a:bodyPr/>
        <a:lstStyle/>
        <a:p>
          <a:endParaRPr lang="ru-RU"/>
        </a:p>
      </dgm:t>
    </dgm:pt>
    <dgm:pt modelId="{50908FB4-6E9F-407F-AA17-876477D2A195}" type="sibTrans" cxnId="{E1F4587E-694E-46A3-8BE1-6290B963C4A0}">
      <dgm:prSet/>
      <dgm:spPr/>
      <dgm:t>
        <a:bodyPr/>
        <a:lstStyle/>
        <a:p>
          <a:endParaRPr lang="ru-RU"/>
        </a:p>
      </dgm:t>
    </dgm:pt>
    <dgm:pt modelId="{7278CB19-3767-4840-89D8-993C751C8F24}" type="pres">
      <dgm:prSet presAssocID="{24A181D7-4276-4CEB-9BCF-A61D4FBCB2B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EBDFDB-7415-42DA-878E-346660CEF818}" type="pres">
      <dgm:prSet presAssocID="{FE1AFAAB-542B-4350-B309-29B3C8CA31EC}" presName="composite" presStyleCnt="0"/>
      <dgm:spPr/>
    </dgm:pt>
    <dgm:pt modelId="{4D136E72-4CF6-491B-842A-C9F3EFF13BDF}" type="pres">
      <dgm:prSet presAssocID="{FE1AFAAB-542B-4350-B309-29B3C8CA31EC}" presName="imgShp" presStyleLbl="fgImgPlace1" presStyleIdx="0" presStyleCnt="4"/>
      <dgm:spPr>
        <a:solidFill>
          <a:schemeClr val="accent1">
            <a:lumMod val="50000"/>
          </a:schemeClr>
        </a:solidFill>
      </dgm:spPr>
    </dgm:pt>
    <dgm:pt modelId="{FA2C15BC-3FE3-43C0-8B3F-EA4B2B3D2573}" type="pres">
      <dgm:prSet presAssocID="{FE1AFAAB-542B-4350-B309-29B3C8CA31E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8CD36-618F-4917-889E-5118887FD7C3}" type="pres">
      <dgm:prSet presAssocID="{06DAB560-C844-4E1E-858C-292650B515E7}" presName="spacing" presStyleCnt="0"/>
      <dgm:spPr/>
    </dgm:pt>
    <dgm:pt modelId="{E2149952-B31F-4899-A715-F82CC6D0FEE9}" type="pres">
      <dgm:prSet presAssocID="{0B17F513-7A5D-4C20-8427-305EE4161D9B}" presName="composite" presStyleCnt="0"/>
      <dgm:spPr/>
    </dgm:pt>
    <dgm:pt modelId="{53E6ABB8-347E-4C2C-B44D-FED6FAEDCE31}" type="pres">
      <dgm:prSet presAssocID="{0B17F513-7A5D-4C20-8427-305EE4161D9B}" presName="imgShp" presStyleLbl="fgImgPlace1" presStyleIdx="1" presStyleCnt="4"/>
      <dgm:spPr>
        <a:solidFill>
          <a:schemeClr val="accent1"/>
        </a:solidFill>
      </dgm:spPr>
    </dgm:pt>
    <dgm:pt modelId="{D4E54D3F-5508-4C02-B847-A3A90EF97BE6}" type="pres">
      <dgm:prSet presAssocID="{0B17F513-7A5D-4C20-8427-305EE4161D9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7C073-8CFC-4647-9805-89E52689B29B}" type="pres">
      <dgm:prSet presAssocID="{6431F1C2-0824-4A06-85E0-D336F5B3F58A}" presName="spacing" presStyleCnt="0"/>
      <dgm:spPr/>
    </dgm:pt>
    <dgm:pt modelId="{348E8990-36F9-4493-B12D-E95F03E1610E}" type="pres">
      <dgm:prSet presAssocID="{2440BCF1-0144-40D1-9783-BBAFE7BEF4E7}" presName="composite" presStyleCnt="0"/>
      <dgm:spPr/>
    </dgm:pt>
    <dgm:pt modelId="{422CC300-A68A-404C-AF17-2117AF3191E1}" type="pres">
      <dgm:prSet presAssocID="{2440BCF1-0144-40D1-9783-BBAFE7BEF4E7}" presName="imgShp" presStyleLbl="fgImgPlace1" presStyleIdx="2" presStyleCnt="4"/>
      <dgm:spPr>
        <a:solidFill>
          <a:schemeClr val="accent1"/>
        </a:solidFill>
      </dgm:spPr>
    </dgm:pt>
    <dgm:pt modelId="{D90BE7B5-62F6-4EB4-9159-307D8D561695}" type="pres">
      <dgm:prSet presAssocID="{2440BCF1-0144-40D1-9783-BBAFE7BEF4E7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540C5-7139-4F8D-9B56-9368D1DEA4A5}" type="pres">
      <dgm:prSet presAssocID="{4468294B-7A3B-4D07-9CF7-A961F672B172}" presName="spacing" presStyleCnt="0"/>
      <dgm:spPr/>
    </dgm:pt>
    <dgm:pt modelId="{A7515640-4106-4988-A188-67CF6060B1B7}" type="pres">
      <dgm:prSet presAssocID="{AA385955-AC8D-4D37-B4FB-6F0DD54B5843}" presName="composite" presStyleCnt="0"/>
      <dgm:spPr/>
    </dgm:pt>
    <dgm:pt modelId="{E2529299-B6F0-4DC7-9254-1F6ED006AEB0}" type="pres">
      <dgm:prSet presAssocID="{AA385955-AC8D-4D37-B4FB-6F0DD54B5843}" presName="imgShp" presStyleLbl="fgImgPlace1" presStyleIdx="3" presStyleCnt="4"/>
      <dgm:spPr>
        <a:solidFill>
          <a:schemeClr val="accent1"/>
        </a:solidFill>
      </dgm:spPr>
    </dgm:pt>
    <dgm:pt modelId="{C9989885-5BE4-4919-9E4E-96C3C4AC886A}" type="pres">
      <dgm:prSet presAssocID="{AA385955-AC8D-4D37-B4FB-6F0DD54B584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74A78-788C-45B9-92A4-4DECF2110CCC}" srcId="{24A181D7-4276-4CEB-9BCF-A61D4FBCB2B7}" destId="{2440BCF1-0144-40D1-9783-BBAFE7BEF4E7}" srcOrd="2" destOrd="0" parTransId="{24F366E4-D98D-42F0-B05D-7051EB3622A3}" sibTransId="{4468294B-7A3B-4D07-9CF7-A961F672B172}"/>
    <dgm:cxn modelId="{81C8256E-1463-4E58-93A8-FAAB21897F5E}" srcId="{24A181D7-4276-4CEB-9BCF-A61D4FBCB2B7}" destId="{0B17F513-7A5D-4C20-8427-305EE4161D9B}" srcOrd="1" destOrd="0" parTransId="{81E0C909-B1EC-4E8A-840A-E87EE88D61BD}" sibTransId="{6431F1C2-0824-4A06-85E0-D336F5B3F58A}"/>
    <dgm:cxn modelId="{6CBAD30B-D7D1-4BB9-9AE6-693D5C0B92B4}" type="presOf" srcId="{24A181D7-4276-4CEB-9BCF-A61D4FBCB2B7}" destId="{7278CB19-3767-4840-89D8-993C751C8F24}" srcOrd="0" destOrd="0" presId="urn:microsoft.com/office/officeart/2005/8/layout/vList3"/>
    <dgm:cxn modelId="{E1F4587E-694E-46A3-8BE1-6290B963C4A0}" srcId="{24A181D7-4276-4CEB-9BCF-A61D4FBCB2B7}" destId="{AA385955-AC8D-4D37-B4FB-6F0DD54B5843}" srcOrd="3" destOrd="0" parTransId="{59DE4A8B-8E10-4982-A039-5D176A33B0D0}" sibTransId="{50908FB4-6E9F-407F-AA17-876477D2A195}"/>
    <dgm:cxn modelId="{43B9A443-F5A5-49E3-8D4C-3D385166DE0E}" type="presOf" srcId="{2440BCF1-0144-40D1-9783-BBAFE7BEF4E7}" destId="{D90BE7B5-62F6-4EB4-9159-307D8D561695}" srcOrd="0" destOrd="0" presId="urn:microsoft.com/office/officeart/2005/8/layout/vList3"/>
    <dgm:cxn modelId="{7D875B73-B474-4B71-B20E-5716CAF07D37}" type="presOf" srcId="{FE1AFAAB-542B-4350-B309-29B3C8CA31EC}" destId="{FA2C15BC-3FE3-43C0-8B3F-EA4B2B3D2573}" srcOrd="0" destOrd="0" presId="urn:microsoft.com/office/officeart/2005/8/layout/vList3"/>
    <dgm:cxn modelId="{0B2F32FD-A005-431D-B970-059E762F7CD5}" srcId="{24A181D7-4276-4CEB-9BCF-A61D4FBCB2B7}" destId="{FE1AFAAB-542B-4350-B309-29B3C8CA31EC}" srcOrd="0" destOrd="0" parTransId="{6103F6AE-B269-4615-A550-30279B312A6F}" sibTransId="{06DAB560-C844-4E1E-858C-292650B515E7}"/>
    <dgm:cxn modelId="{376B4798-4CE4-46AF-A6F9-ED131B113903}" type="presOf" srcId="{AA385955-AC8D-4D37-B4FB-6F0DD54B5843}" destId="{C9989885-5BE4-4919-9E4E-96C3C4AC886A}" srcOrd="0" destOrd="0" presId="urn:microsoft.com/office/officeart/2005/8/layout/vList3"/>
    <dgm:cxn modelId="{FBC07528-F442-4B10-8491-1DAA2D90708D}" type="presOf" srcId="{0B17F513-7A5D-4C20-8427-305EE4161D9B}" destId="{D4E54D3F-5508-4C02-B847-A3A90EF97BE6}" srcOrd="0" destOrd="0" presId="urn:microsoft.com/office/officeart/2005/8/layout/vList3"/>
    <dgm:cxn modelId="{6C3EC3D7-22C0-4A5E-898D-CADD18AB9C35}" type="presParOf" srcId="{7278CB19-3767-4840-89D8-993C751C8F24}" destId="{60EBDFDB-7415-42DA-878E-346660CEF818}" srcOrd="0" destOrd="0" presId="urn:microsoft.com/office/officeart/2005/8/layout/vList3"/>
    <dgm:cxn modelId="{D1F7E712-84D2-4E61-B29D-BB6D5F472AE5}" type="presParOf" srcId="{60EBDFDB-7415-42DA-878E-346660CEF818}" destId="{4D136E72-4CF6-491B-842A-C9F3EFF13BDF}" srcOrd="0" destOrd="0" presId="urn:microsoft.com/office/officeart/2005/8/layout/vList3"/>
    <dgm:cxn modelId="{75D8376B-1BFD-4C11-B701-D424FEC32053}" type="presParOf" srcId="{60EBDFDB-7415-42DA-878E-346660CEF818}" destId="{FA2C15BC-3FE3-43C0-8B3F-EA4B2B3D2573}" srcOrd="1" destOrd="0" presId="urn:microsoft.com/office/officeart/2005/8/layout/vList3"/>
    <dgm:cxn modelId="{42B466A2-728F-44BF-BF23-3BEBC5A81C9B}" type="presParOf" srcId="{7278CB19-3767-4840-89D8-993C751C8F24}" destId="{C9A8CD36-618F-4917-889E-5118887FD7C3}" srcOrd="1" destOrd="0" presId="urn:microsoft.com/office/officeart/2005/8/layout/vList3"/>
    <dgm:cxn modelId="{00D63487-1369-4468-8BBF-75F622BC8867}" type="presParOf" srcId="{7278CB19-3767-4840-89D8-993C751C8F24}" destId="{E2149952-B31F-4899-A715-F82CC6D0FEE9}" srcOrd="2" destOrd="0" presId="urn:microsoft.com/office/officeart/2005/8/layout/vList3"/>
    <dgm:cxn modelId="{EF85146B-EAEC-4CD6-8D67-CA01B4C5C8FA}" type="presParOf" srcId="{E2149952-B31F-4899-A715-F82CC6D0FEE9}" destId="{53E6ABB8-347E-4C2C-B44D-FED6FAEDCE31}" srcOrd="0" destOrd="0" presId="urn:microsoft.com/office/officeart/2005/8/layout/vList3"/>
    <dgm:cxn modelId="{9CD8A74D-87AA-4D7A-895E-F64453EEFE71}" type="presParOf" srcId="{E2149952-B31F-4899-A715-F82CC6D0FEE9}" destId="{D4E54D3F-5508-4C02-B847-A3A90EF97BE6}" srcOrd="1" destOrd="0" presId="urn:microsoft.com/office/officeart/2005/8/layout/vList3"/>
    <dgm:cxn modelId="{AE138411-8D41-42DA-A654-5ADCF1744DF2}" type="presParOf" srcId="{7278CB19-3767-4840-89D8-993C751C8F24}" destId="{F7F7C073-8CFC-4647-9805-89E52689B29B}" srcOrd="3" destOrd="0" presId="urn:microsoft.com/office/officeart/2005/8/layout/vList3"/>
    <dgm:cxn modelId="{B47920A9-98C5-43E1-AD94-3402F008303E}" type="presParOf" srcId="{7278CB19-3767-4840-89D8-993C751C8F24}" destId="{348E8990-36F9-4493-B12D-E95F03E1610E}" srcOrd="4" destOrd="0" presId="urn:microsoft.com/office/officeart/2005/8/layout/vList3"/>
    <dgm:cxn modelId="{C126B24A-C269-416F-942B-F5ABC6069685}" type="presParOf" srcId="{348E8990-36F9-4493-B12D-E95F03E1610E}" destId="{422CC300-A68A-404C-AF17-2117AF3191E1}" srcOrd="0" destOrd="0" presId="urn:microsoft.com/office/officeart/2005/8/layout/vList3"/>
    <dgm:cxn modelId="{991C3E20-EE00-4F91-A651-D690046A2112}" type="presParOf" srcId="{348E8990-36F9-4493-B12D-E95F03E1610E}" destId="{D90BE7B5-62F6-4EB4-9159-307D8D561695}" srcOrd="1" destOrd="0" presId="urn:microsoft.com/office/officeart/2005/8/layout/vList3"/>
    <dgm:cxn modelId="{E9DCC5BB-6D15-4CF9-8F80-4683FC1921D3}" type="presParOf" srcId="{7278CB19-3767-4840-89D8-993C751C8F24}" destId="{681540C5-7139-4F8D-9B56-9368D1DEA4A5}" srcOrd="5" destOrd="0" presId="urn:microsoft.com/office/officeart/2005/8/layout/vList3"/>
    <dgm:cxn modelId="{5B7F76AB-6BBF-4257-8772-8024605A4CD1}" type="presParOf" srcId="{7278CB19-3767-4840-89D8-993C751C8F24}" destId="{A7515640-4106-4988-A188-67CF6060B1B7}" srcOrd="6" destOrd="0" presId="urn:microsoft.com/office/officeart/2005/8/layout/vList3"/>
    <dgm:cxn modelId="{73125B0C-06BA-49C9-A385-1D675BC0BA94}" type="presParOf" srcId="{A7515640-4106-4988-A188-67CF6060B1B7}" destId="{E2529299-B6F0-4DC7-9254-1F6ED006AEB0}" srcOrd="0" destOrd="0" presId="urn:microsoft.com/office/officeart/2005/8/layout/vList3"/>
    <dgm:cxn modelId="{01645595-D943-4C02-AA60-79E192A7CECA}" type="presParOf" srcId="{A7515640-4106-4988-A188-67CF6060B1B7}" destId="{C9989885-5BE4-4919-9E4E-96C3C4AC886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C15BC-3FE3-43C0-8B3F-EA4B2B3D2573}">
      <dsp:nvSpPr>
        <dsp:cNvPr id="0" name=""/>
        <dsp:cNvSpPr/>
      </dsp:nvSpPr>
      <dsp:spPr>
        <a:xfrm rot="10800000">
          <a:off x="2160764" y="3805"/>
          <a:ext cx="7516102" cy="1070445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37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Количество руководящих и педагогических работников, прошедших курсы повышения квалификации в 2015/2016 учебном году:</a:t>
          </a:r>
          <a:endParaRPr lang="ru-RU" sz="2100" kern="1200" dirty="0"/>
        </a:p>
      </dsp:txBody>
      <dsp:txXfrm rot="10800000">
        <a:off x="2428375" y="3805"/>
        <a:ext cx="7248491" cy="1070445"/>
      </dsp:txXfrm>
    </dsp:sp>
    <dsp:sp modelId="{4D136E72-4CF6-491B-842A-C9F3EFF13BDF}">
      <dsp:nvSpPr>
        <dsp:cNvPr id="0" name=""/>
        <dsp:cNvSpPr/>
      </dsp:nvSpPr>
      <dsp:spPr>
        <a:xfrm>
          <a:off x="1625542" y="3805"/>
          <a:ext cx="1070445" cy="1070445"/>
        </a:xfrm>
        <a:prstGeom prst="ellips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54D3F-5508-4C02-B847-A3A90EF97BE6}">
      <dsp:nvSpPr>
        <dsp:cNvPr id="0" name=""/>
        <dsp:cNvSpPr/>
      </dsp:nvSpPr>
      <dsp:spPr>
        <a:xfrm rot="10800000">
          <a:off x="2160764" y="1393786"/>
          <a:ext cx="7516102" cy="10704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37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ОУ</a:t>
          </a:r>
          <a:r>
            <a:rPr lang="ru-RU" sz="2100" kern="1200" dirty="0" smtClean="0"/>
            <a:t> – 442 человека, что составляет 47% от общего числа руководящих и педагогических работников общеобразовательных учреждений СГО.</a:t>
          </a:r>
          <a:endParaRPr lang="ru-RU" sz="2100" kern="1200" dirty="0"/>
        </a:p>
      </dsp:txBody>
      <dsp:txXfrm rot="10800000">
        <a:off x="2428375" y="1393786"/>
        <a:ext cx="7248491" cy="1070445"/>
      </dsp:txXfrm>
    </dsp:sp>
    <dsp:sp modelId="{53E6ABB8-347E-4C2C-B44D-FED6FAEDCE31}">
      <dsp:nvSpPr>
        <dsp:cNvPr id="0" name=""/>
        <dsp:cNvSpPr/>
      </dsp:nvSpPr>
      <dsp:spPr>
        <a:xfrm>
          <a:off x="1625542" y="1393786"/>
          <a:ext cx="1070445" cy="107044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BE7B5-62F6-4EB4-9159-307D8D561695}">
      <dsp:nvSpPr>
        <dsp:cNvPr id="0" name=""/>
        <dsp:cNvSpPr/>
      </dsp:nvSpPr>
      <dsp:spPr>
        <a:xfrm rot="10800000">
          <a:off x="2160764" y="2783767"/>
          <a:ext cx="7516102" cy="10704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37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ДОУ</a:t>
          </a:r>
          <a:r>
            <a:rPr lang="ru-RU" sz="2100" kern="1200" dirty="0" smtClean="0"/>
            <a:t> – 220 человек, что составляет 22% от общего числа руководящих и педагогических работников ДОУ СГО.</a:t>
          </a:r>
          <a:endParaRPr lang="ru-RU" sz="2100" kern="1200" dirty="0"/>
        </a:p>
      </dsp:txBody>
      <dsp:txXfrm rot="10800000">
        <a:off x="2428375" y="2783767"/>
        <a:ext cx="7248491" cy="1070445"/>
      </dsp:txXfrm>
    </dsp:sp>
    <dsp:sp modelId="{422CC300-A68A-404C-AF17-2117AF3191E1}">
      <dsp:nvSpPr>
        <dsp:cNvPr id="0" name=""/>
        <dsp:cNvSpPr/>
      </dsp:nvSpPr>
      <dsp:spPr>
        <a:xfrm>
          <a:off x="1625542" y="2783767"/>
          <a:ext cx="1070445" cy="107044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89885-5BE4-4919-9E4E-96C3C4AC886A}">
      <dsp:nvSpPr>
        <dsp:cNvPr id="0" name=""/>
        <dsp:cNvSpPr/>
      </dsp:nvSpPr>
      <dsp:spPr>
        <a:xfrm rot="10800000">
          <a:off x="2160764" y="4173748"/>
          <a:ext cx="7516102" cy="107044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2037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УДО</a:t>
          </a:r>
          <a:r>
            <a:rPr lang="ru-RU" sz="2100" kern="1200" dirty="0" smtClean="0"/>
            <a:t> – 31 человек, что составляет 28% от общего числа руководящих и педагогических работников УДО СГО.</a:t>
          </a:r>
          <a:endParaRPr lang="ru-RU" sz="2100" kern="1200" dirty="0"/>
        </a:p>
      </dsp:txBody>
      <dsp:txXfrm rot="10800000">
        <a:off x="2428375" y="4173748"/>
        <a:ext cx="7248491" cy="1070445"/>
      </dsp:txXfrm>
    </dsp:sp>
    <dsp:sp modelId="{E2529299-B6F0-4DC7-9254-1F6ED006AEB0}">
      <dsp:nvSpPr>
        <dsp:cNvPr id="0" name=""/>
        <dsp:cNvSpPr/>
      </dsp:nvSpPr>
      <dsp:spPr>
        <a:xfrm>
          <a:off x="1625542" y="4173748"/>
          <a:ext cx="1070445" cy="1070445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04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17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859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13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433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3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843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860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0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7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707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D000-99F3-4414-A7A5-432DF354A449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E4A6-5427-425B-8926-EF00A959E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2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08956" y="1919900"/>
            <a:ext cx="878522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Об основных итогах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деятельности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Управления образования АСГО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 2015-2016 учебном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году и задачах на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2017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год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5400" y="1124744"/>
            <a:ext cx="10801200" cy="0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36283" y="6192561"/>
            <a:ext cx="24479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Сысерть</a:t>
            </a: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2016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66263" y="4458789"/>
            <a:ext cx="50422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Начальник Управления образования Администрации СГО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Алла Евгеньевна Золотова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97" y="181138"/>
            <a:ext cx="853405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22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309" y="30647"/>
            <a:ext cx="5275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ШКОЛЬНОЕ ОБРАЗОВАНИЕ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05408" y="719745"/>
            <a:ext cx="3429486" cy="2277547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ЦЕЛИ: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капитального ремонта спортивных залов муниципальных общеобразовательных организаций, расположенных в сельской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местности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доли учащихся, занимающихся физической культурой и спортом во внеурочное время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82811" y="1396039"/>
            <a:ext cx="5198638" cy="5472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7713" y="139154"/>
            <a:ext cx="5435511" cy="18158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Свердловской области от 18.05.2016 года № 343-ПП «О внесении изменений в Постановление Правительства Свердловской области от 28.12.2015 № 1200-ПП «О реализации перечня мероприятий по созданию в общеобразовательных организациях, расположенных в сельской местности, условий для занятия физической культурой и спортом в Свердловской области в 2016 году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45112" y="3506878"/>
          <a:ext cx="416560" cy="1006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8280"/>
                <a:gridCol w="208280"/>
              </a:tblGrid>
              <a:tr h="100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evrogroup.ru/images/mareti_landing/3d/school_1775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203" y="553867"/>
            <a:ext cx="3539807" cy="110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225" y="2120914"/>
            <a:ext cx="6102000" cy="406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0" y="2934000"/>
            <a:ext cx="5886000" cy="39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5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8688" y="-15941"/>
            <a:ext cx="80538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ДОПОЛНИТЕЛЬНОЕ ОБРАЗОВАНИЕ ДЕТЕЙ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71903" y="883398"/>
            <a:ext cx="3661066" cy="1815882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ClrTx/>
              <a:buFontTx/>
              <a:buNone/>
            </a:pP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ЦЕЛИ: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К 2020 году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75 %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от 5 до 18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 получают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Общенациональная система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выявления 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развития молодых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талантов.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Приобретение детьми базовых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умений 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навыков в области выбранного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 искусств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спорта.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934149" y="1285048"/>
            <a:ext cx="5391415" cy="55806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5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</a:t>
            </a:r>
            <a:r>
              <a:rPr lang="ru-RU" altLang="ru-RU" sz="15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Сетевое взаимодействие.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Лучшие практики.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Олимпиады, конкурсы, фестивали.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5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5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5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5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ЭКСПЕРТНОЕ СООБЩЕСТВО: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ММО учреждений дополнительного образования</a:t>
            </a:r>
          </a:p>
          <a:p>
            <a:pPr marL="0" indent="36513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Общественный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Главе Сысертского городского округа</a:t>
            </a:r>
            <a:endParaRPr lang="ru-RU" altLang="ru-RU" sz="15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36513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52519" y="478149"/>
            <a:ext cx="4754677" cy="8156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«Каждый ребенок, подросток должен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иметь возможность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найти себе занятие по душе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В.В. Путин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4450" y="3506287"/>
            <a:ext cx="139974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год: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934149" y="1367246"/>
            <a:ext cx="0" cy="526868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934150" y="3506287"/>
            <a:ext cx="5073046" cy="248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03058"/>
              </p:ext>
            </p:extLst>
          </p:nvPr>
        </p:nvGraphicFramePr>
        <p:xfrm>
          <a:off x="384450" y="4030695"/>
          <a:ext cx="6555473" cy="1158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81017"/>
                <a:gridCol w="2774456"/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Работа </a:t>
                      </a:r>
                      <a:r>
                        <a:rPr lang="ru-RU" sz="16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по </a:t>
                      </a:r>
                      <a:r>
                        <a:rPr lang="ru-RU" sz="1600" b="0" kern="1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профориентационной</a:t>
                      </a:r>
                      <a:r>
                        <a:rPr lang="ru-RU" sz="16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деятельности и техническому творчеству</a:t>
                      </a:r>
                      <a:endParaRPr lang="ru-RU" sz="16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 года</a:t>
                      </a:r>
                      <a:endParaRPr lang="ru-RU" sz="16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Дети, обучающиеся по программам</a:t>
                      </a:r>
                    </a:p>
                    <a:p>
                      <a:r>
                        <a:rPr lang="ru-RU" sz="16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дополнительного образования</a:t>
                      </a:r>
                      <a:endParaRPr lang="ru-RU" sz="1600" b="0" kern="1200" baseline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70 %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detkino.ru/files/node_images/709b2b9c494b447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5" y="905220"/>
            <a:ext cx="2007688" cy="2007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30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066" y="85724"/>
            <a:ext cx="36535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ОДАРЕННЫЕ ДЕТИ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83119" y="1452421"/>
            <a:ext cx="3567909" cy="1415772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КЛЮЧЕВАЯ ЦЕЛЬ: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Актуализировать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систематизировать работу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выявлению, развитию и поддержке одаренных детей на всех уровнях, прежде всего, на школьном и муниципальном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89898" y="1332220"/>
            <a:ext cx="5302102" cy="5387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0729" y="85725"/>
            <a:ext cx="5057219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27.09.2012 г. № 02-01-81/5598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95080" y="1470720"/>
            <a:ext cx="11006" cy="536560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806086" y="1480951"/>
            <a:ext cx="52583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92780"/>
              </p:ext>
            </p:extLst>
          </p:nvPr>
        </p:nvGraphicFramePr>
        <p:xfrm>
          <a:off x="2780269" y="3846099"/>
          <a:ext cx="230823" cy="14630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0823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8" y="857451"/>
            <a:ext cx="2606885" cy="1944000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6" y="3264423"/>
            <a:ext cx="5436925" cy="2874645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32" y="1832599"/>
            <a:ext cx="5021033" cy="3678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2315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72" y="3791384"/>
            <a:ext cx="2470144" cy="2952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1066" y="85724"/>
            <a:ext cx="36535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ОДАРЕННЫЕ ДЕТИ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89898" y="1332220"/>
            <a:ext cx="5302102" cy="5387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0729" y="85725"/>
            <a:ext cx="5057219" cy="52322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Рекомендации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27.09.2012 г. № 02-01-81/5598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8" y="568148"/>
            <a:ext cx="2606885" cy="1944000"/>
          </a:xfrm>
          <a:prstGeom prst="rect">
            <a:avLst/>
          </a:prstGeom>
        </p:spPr>
      </p:pic>
      <p:pic>
        <p:nvPicPr>
          <p:cNvPr id="12" name="Рисунок 11" descr="D:\Методист\Олимпиада\Олимпиада 2015-2016\Муниципальный этап\На сайт_статья и фото\P12905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9" y="2750236"/>
            <a:ext cx="4946268" cy="4034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omc-03\Desktop\IMG_001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506" y="764805"/>
            <a:ext cx="3829103" cy="27048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31066" y="2427070"/>
            <a:ext cx="589773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562225" algn="l"/>
              </a:tabLst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Победители муниципального этапа Всероссийской олимпиады школьников в </a:t>
            </a: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2015/2016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учебном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72649" y="3073401"/>
            <a:ext cx="541405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Призеры муниципального этапа Всероссийской олимпиады школьников в 2015/2016 учебном </a:t>
            </a:r>
            <a:r>
              <a:rPr lang="ru-RU" b="1" dirty="0" smtClean="0"/>
              <a:t>году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45321" y="6178378"/>
            <a:ext cx="570262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Победитель конкурса «Моя законотворческая инициатива» в 2015 </a:t>
            </a:r>
            <a:r>
              <a:rPr lang="ru-RU" b="1" dirty="0" smtClean="0"/>
              <a:t>году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9748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066" y="85724"/>
            <a:ext cx="61895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АТТЕСТАЦИЯ ПЕДАГОГИЧЕСКИХ</a:t>
            </a:r>
          </a:p>
          <a:p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89898" y="1332220"/>
            <a:ext cx="5302102" cy="5387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0729" y="85725"/>
            <a:ext cx="5057219" cy="11695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проведения аттестации педагогических работников организаций, осуществляющих образовательную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Министерства образования и науки Российской Федерации от 07.04.2014 № 276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670423"/>
              </p:ext>
            </p:extLst>
          </p:nvPr>
        </p:nvGraphicFramePr>
        <p:xfrm>
          <a:off x="9311058" y="4025860"/>
          <a:ext cx="208280" cy="14833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222683"/>
              </p:ext>
            </p:extLst>
          </p:nvPr>
        </p:nvGraphicFramePr>
        <p:xfrm>
          <a:off x="340242" y="2562446"/>
          <a:ext cx="11546957" cy="3891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2357"/>
                <a:gridCol w="1914725"/>
                <a:gridCol w="2277900"/>
                <a:gridCol w="1831975"/>
              </a:tblGrid>
              <a:tr h="555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Компоненты деятельности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2013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2014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2015 год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555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Эмоционально - психологический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95%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95%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96%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555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Регулятивный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87%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87%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88%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555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Социальный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87%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85%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555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Аналитический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77%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74%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72%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555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Творческий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76%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70%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71%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</a:tr>
              <a:tr h="5559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Самосовершенствования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66%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62%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61%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06713" y="3265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2" y="1046227"/>
            <a:ext cx="2417749" cy="12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6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066" y="85724"/>
            <a:ext cx="64203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</a:t>
            </a:r>
          </a:p>
          <a:p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ПЕДАГОГИЧЕСКИХ РАБОТНИКОВ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89898" y="1332220"/>
            <a:ext cx="5302102" cy="5387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90729" y="85725"/>
            <a:ext cx="5057219" cy="181588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47 п.5 п.п.2 5. Педагогические работники имеют следующие трудовые права и социальные гарантии: 2) право на дополнительное профессиональное образование по профилю педагогической деятельности не реже чем один раз в три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года.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закон Российской Федерации от 29 декабря 2012 г. N 273-ФЗ "Об образовании в Российской Федерации"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906713" y="3265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524263120"/>
              </p:ext>
            </p:extLst>
          </p:nvPr>
        </p:nvGraphicFramePr>
        <p:xfrm>
          <a:off x="0" y="1631506"/>
          <a:ext cx="11302410" cy="524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03" y="972840"/>
            <a:ext cx="2451550" cy="20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45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7423" y="71546"/>
            <a:ext cx="85699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ЗАРАБОТНАЯ ПЛАТА В СИСТЕМЕ ОБРАЗОВАНИЯ СГО</a:t>
            </a:r>
            <a:endParaRPr lang="ru-RU" sz="40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45871" y="864482"/>
            <a:ext cx="3532412" cy="584775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КЛЮЧЕВАЯ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ЦЕЛЬ: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Указов Президента РФ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90909" y="2022822"/>
            <a:ext cx="6298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400" b="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Заработная </a:t>
            </a:r>
            <a:r>
              <a:rPr lang="ru-RU" altLang="ru-RU" sz="1400" b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 педагогических работников в организациях образования всех уровней в </a:t>
            </a:r>
            <a:r>
              <a:rPr lang="ru-RU" altLang="ru-RU" sz="1400" b="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ru-RU" altLang="ru-RU" sz="1400" b="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на уровне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ниже 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</a:t>
            </a:r>
            <a:r>
              <a:rPr lang="ru-RU" alt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altLang="ru-RU" sz="1400" b="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123757"/>
              </p:ext>
            </p:extLst>
          </p:nvPr>
        </p:nvGraphicFramePr>
        <p:xfrm>
          <a:off x="207560" y="2600846"/>
          <a:ext cx="6448423" cy="34258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282754"/>
                <a:gridCol w="794758"/>
                <a:gridCol w="806111"/>
                <a:gridCol w="783405"/>
                <a:gridCol w="781395"/>
              </a:tblGrid>
              <a:tr h="6207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Категория работников</a:t>
                      </a:r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2013 г.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2014 г.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2015г.</a:t>
                      </a:r>
                      <a:endParaRPr lang="ru-RU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 г.</a:t>
                      </a:r>
                    </a:p>
                    <a:p>
                      <a:pPr algn="ctr"/>
                      <a:endParaRPr lang="ru-RU" sz="1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ru-RU" sz="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</a:tr>
              <a:tr h="45984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тыс. рублей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13" marR="91413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91413" marR="91413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marL="91413" marR="91413" marT="45716" marB="45716"/>
                </a:tc>
              </a:tr>
              <a:tr h="781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Педагогические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работники дошкольного образования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26,8</a:t>
                      </a: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27,9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</a:tr>
              <a:tr h="781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Педагогические работники общего образования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29,8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</a:tr>
              <a:tr h="78174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Педагогические работники дополнительного образования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детей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23,5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27,1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27,1</a:t>
                      </a:r>
                      <a:endParaRPr lang="ru-RU" sz="1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13" marR="91413" marT="45716" marB="45716"/>
                </a:tc>
              </a:tr>
            </a:tbl>
          </a:graphicData>
        </a:graphic>
      </p:graphicFrame>
      <p:sp>
        <p:nvSpPr>
          <p:cNvPr id="9" name="Объект 6"/>
          <p:cNvSpPr txBox="1">
            <a:spLocks/>
          </p:cNvSpPr>
          <p:nvPr/>
        </p:nvSpPr>
        <p:spPr>
          <a:xfrm>
            <a:off x="7045234" y="1762935"/>
            <a:ext cx="4650376" cy="47301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Мониторинг средних заработных плат                   в сфере образования.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Средства на оплату труда педагогических работников государственных образовательных организаций и предоставление  субсидий                 на финансовое обеспечение государственных гарантий реализации прав на получение общедоступного и бесплатного общего                      и дошкольного образования.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ЭКСПЕРТНОЕ СООБЩЕСТВО: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─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представители Профсоюза работников; 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комиссия по мониторингу реализации Указов Президента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23814" y="641345"/>
            <a:ext cx="4754677" cy="10310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b="0" i="0" u="none" strike="noStrike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«Профессия учителя вновь становится</a:t>
            </a:r>
          </a:p>
          <a:p>
            <a:pPr algn="r"/>
            <a:r>
              <a:rPr lang="ru-RU" sz="1400" b="0" i="0" u="none" strike="noStrike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уважаемой и престижной, привлекательной</a:t>
            </a:r>
          </a:p>
          <a:p>
            <a:pPr algn="r">
              <a:spcAft>
                <a:spcPts val="600"/>
              </a:spcAft>
            </a:pPr>
            <a:r>
              <a:rPr lang="ru-RU" sz="1400" b="0" i="0" u="none" strike="noStrike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интересной для молодых специалистов»</a:t>
            </a:r>
          </a:p>
          <a:p>
            <a:pPr algn="r"/>
            <a:r>
              <a:rPr lang="ru-RU" sz="1400" b="0" i="0" u="none" strike="noStrike" baseline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Российской Федерации В.В. Путин</a:t>
            </a:r>
            <a:endParaRPr lang="ru-RU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0635" y="1586659"/>
            <a:ext cx="1154675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2017 год: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6889898" y="1672396"/>
            <a:ext cx="1" cy="49388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889899" y="4162988"/>
            <a:ext cx="4805711" cy="248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410635" y="2026691"/>
            <a:ext cx="6468984" cy="123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6" name="Picture 4" descr="http://opt-226598.ssl.1c-bitrix-cdn.ru/upload/iblock/a9a/Resize%20of%20aumento.jpg?13409338631206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53029" r="15828" b="8061"/>
          <a:stretch/>
        </p:blipFill>
        <p:spPr bwMode="auto">
          <a:xfrm>
            <a:off x="410635" y="600042"/>
            <a:ext cx="2902689" cy="10526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20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 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138" y="1516706"/>
            <a:ext cx="7391723" cy="511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311" y="5332706"/>
            <a:ext cx="93555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78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726" y="78189"/>
            <a:ext cx="60628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u="sng" dirty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ДОШКОЛЬНОЕ </a:t>
            </a:r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30279" y="719745"/>
            <a:ext cx="3429486" cy="2622256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ЦЕЛИ: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Сохранение 100%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доступности дошкольного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для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детей           в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возрасте от 3 до 7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Создание условий для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получения дошкольного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детьми                  в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возрасте до 3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лет.</a:t>
            </a:r>
          </a:p>
          <a:p>
            <a:pPr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Создание консультационных центров при дошкольных образовательных организациях, развития системы ранней помощи. 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25835" y="3928656"/>
            <a:ext cx="32340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Оказание помощи родителям воспитывающим </a:t>
            </a:r>
            <a:r>
              <a:rPr lang="ru-RU" altLang="ru-RU" sz="1400" b="1" dirty="0">
                <a:solidFill>
                  <a:schemeClr val="accent2">
                    <a:lumMod val="50000"/>
                  </a:schemeClr>
                </a:solidFill>
              </a:rPr>
              <a:t>детей раннего   </a:t>
            </a: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и дошкольного возраста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endParaRPr lang="ru-RU" altLang="ru-RU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</a:rPr>
              <a:t>Сопровождение реализации ФГОС дошкольного образования</a:t>
            </a:r>
            <a:endParaRPr lang="ru-RU" alt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89897" y="1194798"/>
            <a:ext cx="4984149" cy="56632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 программах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квалификации педагогов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дошкольного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Муниципальная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«Развитие системы образования в Сысертском городском округе на 2015-2020 годы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Электронная очередь.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altLang="ru-RU" sz="14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ЭКСПЕРТНОЕ СООБЩЕСТВО: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176213" algn="l"/>
              </a:tabLst>
            </a:pP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altLang="ru-RU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ММО ДОУ;</a:t>
            </a:r>
          </a:p>
          <a:p>
            <a:pPr marL="0" indent="176213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176213" algn="l"/>
              </a:tabLst>
            </a:pPr>
            <a:endParaRPr lang="ru-RU" altLang="ru-RU" sz="16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76213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176213" algn="l"/>
              </a:tabLst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Общественный совет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Главе Сысертского городского округа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0933" y="193605"/>
            <a:ext cx="4754677" cy="8156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«Одна из важнейших мер демографической</a:t>
            </a:r>
          </a:p>
          <a:p>
            <a:pPr algn="r"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политики — развитие дошкольного образования»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Российской Федерации В.В. Путин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382" y="3106843"/>
            <a:ext cx="139974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год: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96654" y="1194798"/>
            <a:ext cx="7863" cy="55583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796655" y="4211273"/>
            <a:ext cx="4981488" cy="299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335533" y="3578674"/>
            <a:ext cx="6468984" cy="123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45269" y="3921275"/>
            <a:ext cx="301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сети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консультационных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родителей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45269" y="4774771"/>
            <a:ext cx="2889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условий для реализации основных образовательных программ дошкольного образования, соответствующих требованиям ФГОС дошкольного образования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://xn--80ahskgp9b2a.xn--p1ai/wp-content/uploads/2013/01/425b6c4175f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" y="278889"/>
            <a:ext cx="3091578" cy="296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07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309" y="30647"/>
            <a:ext cx="5275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ШКОЛЬНОЕ ОБРАЗОВАНИЕ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05408" y="719745"/>
            <a:ext cx="3429486" cy="2062103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ЦЕЛИ: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Обновление содержания общего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Обучение школьников в одну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смену.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Система профессионального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роста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учителей.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К 2020 году 80% обучающихся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систематически занимаются физической культурой 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спортом.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82811" y="1385648"/>
            <a:ext cx="5198638" cy="5472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1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ФГОС.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Предметные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концепции.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Олимпиадное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движение.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Участие в  программах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повышения квалификации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учителей.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Муниципальная программа «Развитие системы образования в Сысертском городском округе на 2015-2020 годы».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3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ЭКСПЕРТНОЕ СООБЩЕСТВО: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ММО учителей-предметников;</a:t>
            </a:r>
          </a:p>
          <a:p>
            <a:pPr marL="0" indent="39688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Общественный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Главе Сысертского городского округа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04792" y="139154"/>
            <a:ext cx="4754677" cy="12464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«Считаю, что на ближайшее десятилетие</a:t>
            </a:r>
          </a:p>
          <a:p>
            <a:pPr algn="r"/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можем поставить перед собой цель нового</a:t>
            </a:r>
          </a:p>
          <a:p>
            <a:pPr algn="r"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 и другого масштаба — сделать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российскую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школу одной из лучших в мире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В.В. Путин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0806" y="3060446"/>
            <a:ext cx="139974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год: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800584" y="1505378"/>
            <a:ext cx="0" cy="51638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770115" y="3733101"/>
            <a:ext cx="5170505" cy="2213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40119"/>
              </p:ext>
            </p:extLst>
          </p:nvPr>
        </p:nvGraphicFramePr>
        <p:xfrm>
          <a:off x="245111" y="3506878"/>
          <a:ext cx="6555473" cy="29874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81017"/>
                <a:gridCol w="2774456"/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разработке предметных</a:t>
                      </a:r>
                    </a:p>
                    <a:p>
                      <a:pPr>
                        <a:buNone/>
                      </a:pPr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концепций</a:t>
                      </a:r>
                      <a:endParaRPr lang="ru-RU" sz="16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общественного обсуждения</a:t>
                      </a:r>
                      <a:endParaRPr lang="ru-RU" sz="16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формировании национальной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системы учительского роста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количества обучающихся занимающихся физической культурой                     и спортом во вне учебное время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500 чел.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Ремонт спортивных залов в школах,</a:t>
                      </a: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расположенных в сельской местности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 менее 1 зала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evrogroup.ru/images/mareti_landing/3d/school_1775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317" y="639356"/>
            <a:ext cx="3539807" cy="1769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774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816" y="201853"/>
            <a:ext cx="2845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ВОСПИТАНИЕ 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067450" y="776749"/>
            <a:ext cx="3429486" cy="2579168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ЦЕЛИ: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Развитие высоконравственной личности, разделяющей российские традиционные духовные ценности, готовой к мирному созиданию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защите Родины и ответственной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 и свою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Родину.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К 2020 году 95% детей и молодежи от 14 до 23 лет вовлечены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в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гражданско-патриотические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мероприятия.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36228" y="1183211"/>
            <a:ext cx="4805712" cy="5477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1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Лучшие практики.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Профессиональный стандарт специалиста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Фестивали 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конкурсы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Сетевое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взаимодействие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ЭКСПЕРТНОЕ СООБЩЕСТВО: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Руководители учреждений дополнительного образования;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Общественные молодежные и ветеранские объединения;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Профессиональные сообщества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68876" y="201853"/>
            <a:ext cx="4754677" cy="81560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 нас нет и не может быть никакой </a:t>
            </a:r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другой объединяющей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идеи, кроме патриотизма» </a:t>
            </a:r>
            <a:endParaRPr lang="ru-RU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Президент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В.В. Путин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2899" y="3462265"/>
            <a:ext cx="139974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год: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764941" y="1132877"/>
            <a:ext cx="35644" cy="55783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6800585" y="3648629"/>
            <a:ext cx="4805711" cy="2481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295984"/>
              </p:ext>
            </p:extLst>
          </p:nvPr>
        </p:nvGraphicFramePr>
        <p:xfrm>
          <a:off x="245112" y="4015769"/>
          <a:ext cx="6555473" cy="180556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81017"/>
                <a:gridCol w="2774456"/>
              </a:tblGrid>
              <a:tr h="10597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Участие детей и молодежи               от 14 до 23 лет в гражданско-патриотических</a:t>
                      </a:r>
                      <a:r>
                        <a:rPr lang="ru-RU" sz="1600" b="0" kern="1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мероприятиях</a:t>
                      </a:r>
                      <a:endParaRPr lang="ru-RU" sz="1600" b="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75 %</a:t>
                      </a:r>
                      <a:endParaRPr lang="ru-RU" sz="1600" b="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457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Создание общественных объединений школьников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«Российское движение школьников» 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riabir.ru/wp-content/uploads/2016/02/V-EAO-proydet-patrioticheskaya-konferents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9" y="776749"/>
            <a:ext cx="1802033" cy="1715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65048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816" y="201853"/>
            <a:ext cx="28456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ВОСПИТАНИЕ 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36228" y="1183211"/>
            <a:ext cx="4805712" cy="5477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120680"/>
              </p:ext>
            </p:extLst>
          </p:nvPr>
        </p:nvGraphicFramePr>
        <p:xfrm>
          <a:off x="4322617" y="3548640"/>
          <a:ext cx="443548" cy="7315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8280"/>
                <a:gridCol w="235268"/>
              </a:tblGrid>
              <a:tr h="2415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15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http://riabir.ru/wp-content/uploads/2016/02/V-EAO-proydet-patrioticheskaya-konferents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41" y="910085"/>
            <a:ext cx="1802033" cy="1715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07" y="201853"/>
            <a:ext cx="5270195" cy="313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48" y="3338946"/>
            <a:ext cx="4560000" cy="34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04" y="3397902"/>
            <a:ext cx="4949602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5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0019" y="30647"/>
            <a:ext cx="55883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ОБРАЗОВАНИЕ ДЕТЕЙ С ОВЗ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450297" y="723929"/>
            <a:ext cx="3470418" cy="1631216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ЦЕЛИ: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 ФГОС НОО обучающихся с  ОВЗ.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условий доступности для инвалидов объектов и предоставляемых услуг в сфере образования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82811" y="1385648"/>
            <a:ext cx="5198638" cy="5472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ИНСТРУМЕНТЫ</a:t>
            </a: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10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ФГОС ОВЗ.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Предметные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концепции.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Олимпиадное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движение в коррекционных классах.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Участие в  программах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повышения квалификации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учителей.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Муниципальная программа «Развитие системы образования в Сысертском городском округе на 2015-2020 годы».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ru-RU" sz="3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ЭКСПЕРТНОЕ СООБЩЕСТВО: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ММО учителей-предметников;</a:t>
            </a:r>
          </a:p>
          <a:p>
            <a:pPr marL="0" indent="39688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Общественный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Главе Сысертского городского округа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04792" y="139154"/>
            <a:ext cx="4754677" cy="11695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FEF6F0"/>
                </a:solidFill>
              </a:rPr>
              <a:t>Приказ  </a:t>
            </a:r>
            <a:r>
              <a:rPr lang="ru-RU" sz="1400" dirty="0">
                <a:solidFill>
                  <a:srgbClr val="FEF6F0"/>
                </a:solidFill>
              </a:rPr>
              <a:t>Министерства образования и науки РФ от 9 ноября 2015 г. N 1309 "Об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помощи"</a:t>
            </a:r>
            <a:endParaRPr lang="ru-RU" sz="1400" dirty="0">
              <a:solidFill>
                <a:srgbClr val="FEF6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0806" y="3060446"/>
            <a:ext cx="139974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год: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800584" y="1505378"/>
            <a:ext cx="0" cy="516387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9" idx="3"/>
            <a:endCxn id="9" idx="1"/>
          </p:cNvCxnSpPr>
          <p:nvPr/>
        </p:nvCxnSpPr>
        <p:spPr>
          <a:xfrm flipH="1">
            <a:off x="6882811" y="4121824"/>
            <a:ext cx="51986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80211"/>
              </p:ext>
            </p:extLst>
          </p:nvPr>
        </p:nvGraphicFramePr>
        <p:xfrm>
          <a:off x="245112" y="3506878"/>
          <a:ext cx="6442778" cy="190510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16018"/>
                <a:gridCol w="2726760"/>
              </a:tblGrid>
              <a:tr h="898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Введение ФГОС НОО обучающихся с ОВЗ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1 классы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Обеспечение условий доступности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Разработка и реализация «дорожных карт»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941"/>
            <a:ext cx="3297764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4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56" y="0"/>
            <a:ext cx="24002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ЕГЭ, ОГЭ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95432" y="723929"/>
            <a:ext cx="3725283" cy="1631216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ЦЕЛИ: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1.Контроль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соблюдения педагогами единых стандартизированных критериев, требований к уровню подготовки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учащихся.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2.Работа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повышению компетентности педагогов по проблематике ГИА.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82811" y="1385648"/>
            <a:ext cx="5198638" cy="5472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04792" y="139154"/>
            <a:ext cx="4754677" cy="954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FEF6F0"/>
                </a:solidFill>
              </a:rPr>
              <a:t>Приказ </a:t>
            </a:r>
            <a:r>
              <a:rPr lang="ru-RU" sz="1400" dirty="0" err="1">
                <a:solidFill>
                  <a:srgbClr val="FEF6F0"/>
                </a:solidFill>
              </a:rPr>
              <a:t>Минобрнауки</a:t>
            </a:r>
            <a:r>
              <a:rPr lang="ru-RU" sz="1400" dirty="0">
                <a:solidFill>
                  <a:srgbClr val="FEF6F0"/>
                </a:solidFill>
              </a:rPr>
              <a:t> России от 26.12.2013 № 1400 «Об утверждении Порядка проведения государственной итоговой аттестации по образовательным программам среднего общего образования» </a:t>
            </a:r>
            <a:endParaRPr lang="ru-RU" sz="1400" dirty="0">
              <a:solidFill>
                <a:srgbClr val="FEF6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942" y="4169124"/>
            <a:ext cx="184731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27616"/>
              </p:ext>
            </p:extLst>
          </p:nvPr>
        </p:nvGraphicFramePr>
        <p:xfrm>
          <a:off x="6271330" y="4353790"/>
          <a:ext cx="416560" cy="12424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8280"/>
                <a:gridCol w="208280"/>
              </a:tblGrid>
              <a:tr h="4538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8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5" y="723929"/>
            <a:ext cx="3081897" cy="172800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725742"/>
              </p:ext>
            </p:extLst>
          </p:nvPr>
        </p:nvGraphicFramePr>
        <p:xfrm>
          <a:off x="113536" y="2744313"/>
          <a:ext cx="11597017" cy="3924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1151"/>
                <a:gridCol w="1397612"/>
                <a:gridCol w="1397612"/>
                <a:gridCol w="1397612"/>
                <a:gridCol w="1397612"/>
                <a:gridCol w="1397612"/>
                <a:gridCol w="2127806"/>
              </a:tblGrid>
              <a:tr h="654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 экзаменов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Неуд. 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неуд.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Ср. балл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Медали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 медалей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63,4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52,4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СОШ № 10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СОШ № 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СОШ № 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СОШ № 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ВСОШ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Дневные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215900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530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6627" y="197708"/>
            <a:ext cx="24713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ЕГЭ, ОГЭ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32389" y="457200"/>
            <a:ext cx="6227805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EF6F0"/>
                </a:solidFill>
              </a:rPr>
              <a:t>Приказ №1394 </a:t>
            </a:r>
            <a:r>
              <a:rPr lang="ru-RU" dirty="0" smtClean="0">
                <a:solidFill>
                  <a:srgbClr val="FEF6F0"/>
                </a:solidFill>
              </a:rPr>
              <a:t>от </a:t>
            </a:r>
            <a:r>
              <a:rPr lang="ru-RU" dirty="0">
                <a:solidFill>
                  <a:srgbClr val="FEF6F0"/>
                </a:solidFill>
              </a:rPr>
              <a:t>25 декабря 2013 </a:t>
            </a:r>
            <a:r>
              <a:rPr lang="ru-RU" dirty="0" smtClean="0">
                <a:solidFill>
                  <a:srgbClr val="FEF6F0"/>
                </a:solidFill>
              </a:rPr>
              <a:t>г "Об </a:t>
            </a:r>
            <a:r>
              <a:rPr lang="ru-RU" dirty="0">
                <a:solidFill>
                  <a:srgbClr val="FEF6F0"/>
                </a:solidFill>
              </a:rPr>
              <a:t>утверждении Порядка проведения </a:t>
            </a:r>
            <a:r>
              <a:rPr lang="ru-RU" dirty="0" smtClean="0">
                <a:solidFill>
                  <a:srgbClr val="FEF6F0"/>
                </a:solidFill>
              </a:rPr>
              <a:t>государственной итоговой </a:t>
            </a:r>
            <a:r>
              <a:rPr lang="ru-RU" dirty="0">
                <a:solidFill>
                  <a:srgbClr val="FEF6F0"/>
                </a:solidFill>
              </a:rPr>
              <a:t>аттестации по образовательным программам </a:t>
            </a:r>
            <a:r>
              <a:rPr lang="ru-RU" dirty="0" smtClean="0">
                <a:solidFill>
                  <a:srgbClr val="FEF6F0"/>
                </a:solidFill>
              </a:rPr>
              <a:t>основного </a:t>
            </a:r>
            <a:r>
              <a:rPr lang="ru-RU" dirty="0">
                <a:solidFill>
                  <a:srgbClr val="FEF6F0"/>
                </a:solidFill>
              </a:rPr>
              <a:t>общего образования"</a:t>
            </a:r>
          </a:p>
          <a:p>
            <a:r>
              <a:rPr lang="ru-RU" dirty="0" smtClean="0">
                <a:solidFill>
                  <a:srgbClr val="FEF6F0"/>
                </a:solidFill>
              </a:rPr>
              <a:t> </a:t>
            </a:r>
            <a:endParaRPr lang="ru-RU" dirty="0">
              <a:solidFill>
                <a:srgbClr val="FEF6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5" y="872159"/>
            <a:ext cx="2999473" cy="1209311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433446"/>
              </p:ext>
            </p:extLst>
          </p:nvPr>
        </p:nvGraphicFramePr>
        <p:xfrm>
          <a:off x="925031" y="2392323"/>
          <a:ext cx="8931349" cy="4342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302"/>
                <a:gridCol w="776756"/>
                <a:gridCol w="525639"/>
                <a:gridCol w="525639"/>
                <a:gridCol w="525639"/>
                <a:gridCol w="525639"/>
                <a:gridCol w="926167"/>
                <a:gridCol w="893765"/>
                <a:gridCol w="893765"/>
                <a:gridCol w="990972"/>
                <a:gridCol w="927066"/>
              </a:tblGrid>
              <a:tr h="2674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Уч-ся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 успев.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 4 и 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 неуд.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Средн. 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Ср. балл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87,9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ООШ № 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ООШ № 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ООШ № 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СОШ № 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ООШ № 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ООШ № 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ВСОШ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Дневные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90,54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9,46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4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2008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90,19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41,88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1,92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-7207" y="2593013"/>
            <a:ext cx="172690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309" y="30647"/>
            <a:ext cx="52758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u="sng" dirty="0" smtClean="0">
                <a:ln/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ШКОЛЬНОЕ ОБРАЗОВАНИЕ</a:t>
            </a:r>
            <a:endParaRPr lang="ru-RU" sz="4400" b="1" u="sng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05408" y="719745"/>
            <a:ext cx="3429486" cy="769441"/>
          </a:xfrm>
          <a:prstGeom prst="rect">
            <a:avLst/>
          </a:prstGeom>
          <a:solidFill>
            <a:srgbClr val="FEF6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Arial" panose="020B0604020202020204" pitchFamily="34" charset="0"/>
              <a:buChar char="■"/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ЦЕЛИ: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Модернизация образования.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Обучение школьников в одну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смену.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6882811" y="1396039"/>
            <a:ext cx="5198638" cy="5472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400" b="1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04792" y="139154"/>
            <a:ext cx="4754677" cy="138499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Распоряжение  </a:t>
            </a: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Российской Федерации от 23.10.2015 № 2145-р «О программе «Содействие созданию в субъектах Российской Федерации (исходя из прогнозируемой потребности) новых мест в общеобразовательных организациях» на 2016–2025годы»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62508"/>
              </p:ext>
            </p:extLst>
          </p:nvPr>
        </p:nvGraphicFramePr>
        <p:xfrm>
          <a:off x="245112" y="3506878"/>
          <a:ext cx="416560" cy="10062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8280"/>
                <a:gridCol w="208280"/>
              </a:tblGrid>
              <a:tr h="100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None/>
                      </a:pP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6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evrogroup.ru/images/mareti_landing/3d/school_1775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317" y="536658"/>
            <a:ext cx="3539807" cy="859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56622"/>
              </p:ext>
            </p:extLst>
          </p:nvPr>
        </p:nvGraphicFramePr>
        <p:xfrm>
          <a:off x="234723" y="1561921"/>
          <a:ext cx="11714818" cy="5234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604"/>
                <a:gridCol w="4509655"/>
                <a:gridCol w="1083170"/>
                <a:gridCol w="88122"/>
                <a:gridCol w="88122"/>
                <a:gridCol w="533349"/>
                <a:gridCol w="593741"/>
                <a:gridCol w="593741"/>
                <a:gridCol w="575700"/>
                <a:gridCol w="575700"/>
                <a:gridCol w="568641"/>
                <a:gridCol w="549033"/>
                <a:gridCol w="552956"/>
                <a:gridCol w="552956"/>
                <a:gridCol w="544328"/>
              </a:tblGrid>
              <a:tr h="86791">
                <a:tc gridSpan="1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    3.1. Поадресное наименование объектов по годам ввода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25"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5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</a:tr>
              <a:tr h="3775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объекта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работ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Значения показателя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</a:tr>
              <a:tr h="52074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Муниципальное автономное общеобразовательное учреждение "Средняя общеобразовательная школа № 6 им. П. П. Бажова" </a:t>
                      </a:r>
                      <a:r>
                        <a:rPr lang="ru-RU" sz="1100" dirty="0" err="1">
                          <a:effectLst/>
                        </a:rPr>
                        <a:t>г.Сысерть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реконструкция здания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</a:tr>
              <a:tr h="173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зданий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173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52074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Муниципальное автономное  общеобразовательное учреждение "Средняя общеобразовательная школа № 4" г. Сысерть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строительство здания школы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173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зданий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173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2.2.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520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Муниципальное автономное  общеобразовательное учреждение "Средняя общеобразовательная школа № 17" </a:t>
                      </a:r>
                      <a:r>
                        <a:rPr lang="ru-RU" sz="1100" dirty="0" err="1">
                          <a:effectLst/>
                        </a:rPr>
                        <a:t>п.Бобровский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строительство здания школы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173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.1.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зданий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173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3.</a:t>
                      </a:r>
                      <a:r>
                        <a:rPr lang="ru-RU" sz="1200" dirty="0" smtClean="0">
                          <a:effectLst/>
                        </a:rPr>
                        <a:t>2</a:t>
                      </a:r>
                      <a:r>
                        <a:rPr lang="en-US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520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Муниципальное автономное  общеобразовательное учреждение "Средняя общеобразовательная школа № 20" </a:t>
                      </a:r>
                      <a:r>
                        <a:rPr lang="ru-RU" sz="1100" dirty="0" err="1">
                          <a:effectLst/>
                        </a:rPr>
                        <a:t>с.Патруши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строительство здания школы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173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r>
                        <a:rPr lang="ru-RU" sz="1200">
                          <a:effectLst/>
                        </a:rPr>
                        <a:t>.1.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зданий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173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.2.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3679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Муниципальное автономное общеобразовательное учреждение "Средняя общеобразовательная школа № 3" </a:t>
                      </a:r>
                      <a:r>
                        <a:rPr lang="ru-RU" sz="1100" dirty="0" err="1">
                          <a:effectLst/>
                        </a:rPr>
                        <a:t>п.Двуреченск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строительство пристроя к зданию школы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173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r>
                        <a:rPr lang="ru-RU" sz="1200">
                          <a:effectLst/>
                        </a:rPr>
                        <a:t>.1.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зданий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  <a:tr h="1735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r>
                        <a:rPr lang="ru-RU" sz="1200" dirty="0" smtClean="0">
                          <a:effectLst/>
                        </a:rPr>
                        <a:t>.2.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ctr"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070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2829</TotalTime>
  <Words>2150</Words>
  <Application>Microsoft Office PowerPoint</Application>
  <PresentationFormat>Широкоэкранный</PresentationFormat>
  <Paragraphs>795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Вяткин Николай Владимирович</dc:creator>
  <cp:lastModifiedBy>User</cp:lastModifiedBy>
  <cp:revision>98</cp:revision>
  <cp:lastPrinted>2016-04-28T06:30:23Z</cp:lastPrinted>
  <dcterms:created xsi:type="dcterms:W3CDTF">2016-04-21T10:59:21Z</dcterms:created>
  <dcterms:modified xsi:type="dcterms:W3CDTF">2016-08-24T11:04:08Z</dcterms:modified>
</cp:coreProperties>
</file>